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57" r:id="rId2"/>
    <p:sldId id="273" r:id="rId3"/>
    <p:sldId id="274" r:id="rId4"/>
    <p:sldId id="276" r:id="rId5"/>
    <p:sldId id="278" r:id="rId6"/>
    <p:sldId id="277" r:id="rId7"/>
    <p:sldId id="280" r:id="rId8"/>
    <p:sldId id="275" r:id="rId9"/>
    <p:sldId id="350" r:id="rId10"/>
    <p:sldId id="330" r:id="rId11"/>
    <p:sldId id="864" r:id="rId12"/>
    <p:sldId id="865" r:id="rId13"/>
    <p:sldId id="320" r:id="rId14"/>
    <p:sldId id="876" r:id="rId15"/>
    <p:sldId id="873" r:id="rId16"/>
    <p:sldId id="307" r:id="rId17"/>
    <p:sldId id="270" r:id="rId18"/>
    <p:sldId id="863" r:id="rId19"/>
    <p:sldId id="353" r:id="rId20"/>
    <p:sldId id="874" r:id="rId21"/>
    <p:sldId id="875" r:id="rId22"/>
    <p:sldId id="32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OS, NAILA" initials="RN" lastIdx="3" clrIdx="0">
    <p:extLst>
      <p:ext uri="{19B8F6BF-5375-455C-9EA6-DF929625EA0E}">
        <p15:presenceInfo xmlns:p15="http://schemas.microsoft.com/office/powerpoint/2012/main" userId="S::325593@dadeschools.net::950b6913-2f0c-4ee3-b01c-1de99415a8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017"/>
    <a:srgbClr val="008FB2"/>
    <a:srgbClr val="2A2A2A"/>
    <a:srgbClr val="1B05BB"/>
    <a:srgbClr val="5CBAB5"/>
    <a:srgbClr val="E34052"/>
    <a:srgbClr val="63C8FB"/>
    <a:srgbClr val="E5F2FF"/>
    <a:srgbClr val="345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76" autoAdjust="0"/>
    <p:restoredTop sz="94695"/>
  </p:normalViewPr>
  <p:slideViewPr>
    <p:cSldViewPr>
      <p:cViewPr varScale="1">
        <p:scale>
          <a:sx n="113" d="100"/>
          <a:sy n="113" d="100"/>
        </p:scale>
        <p:origin x="11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7B23E-6DEF-497B-80DB-17212499FECF}" type="datetimeFigureOut">
              <a:rPr lang="en-US" smtClean="0"/>
              <a:pPr/>
              <a:t>9/28/2023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81319D-42C7-4AB0-A440-15C1A9971202}" type="slidenum">
              <a:rPr lang="en-US" smtClean="0"/>
              <a:pPr/>
              <a:t>‹#›</a:t>
            </a:fld>
            <a:endParaRPr lang="en-US" dirty="0"/>
          </a:p>
        </p:txBody>
      </p:sp>
    </p:spTree>
    <p:extLst>
      <p:ext uri="{BB962C8B-B14F-4D97-AF65-F5344CB8AC3E}">
        <p14:creationId xmlns:p14="http://schemas.microsoft.com/office/powerpoint/2010/main" val="3693845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1319D-42C7-4AB0-A440-15C1A9971202}" type="slidenum">
              <a:rPr lang="en-US" smtClean="0"/>
              <a:pPr/>
              <a:t>1</a:t>
            </a:fld>
            <a:endParaRPr lang="en-US" dirty="0"/>
          </a:p>
        </p:txBody>
      </p:sp>
    </p:spTree>
    <p:extLst>
      <p:ext uri="{BB962C8B-B14F-4D97-AF65-F5344CB8AC3E}">
        <p14:creationId xmlns:p14="http://schemas.microsoft.com/office/powerpoint/2010/main" val="256396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81319D-42C7-4AB0-A440-15C1A9971202}" type="slidenum">
              <a:rPr lang="en-US" smtClean="0"/>
              <a:pPr/>
              <a:t>12</a:t>
            </a:fld>
            <a:endParaRPr lang="en-US" dirty="0"/>
          </a:p>
        </p:txBody>
      </p:sp>
    </p:spTree>
    <p:extLst>
      <p:ext uri="{BB962C8B-B14F-4D97-AF65-F5344CB8AC3E}">
        <p14:creationId xmlns:p14="http://schemas.microsoft.com/office/powerpoint/2010/main" val="1430550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3453394" y="-8468"/>
            <a:ext cx="5700989" cy="6866469"/>
            <a:chOff x="3453394" y="-8468"/>
            <a:chExt cx="5700989" cy="6866469"/>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rgbClr val="5CBAB5">
                <a:alpha val="72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rgbClr val="F7B017">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08FB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Freeform 27"/>
            <p:cNvSpPr/>
            <p:nvPr/>
          </p:nvSpPr>
          <p:spPr>
            <a:xfrm rot="5400000">
              <a:off x="5870628" y="-242570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8FB2">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91171E7-C64A-4B2D-96E7-8D027614EEF9}" type="datetimeFigureOut">
              <a:rPr lang="en-US" smtClean="0"/>
              <a:pPr/>
              <a:t>9/28/2023</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8634F71B-6EA1-4140-8724-D2A233E3D774}" type="slidenum">
              <a:rPr lang="en-US" smtClean="0"/>
              <a:pPr/>
              <a:t>‹#›</a:t>
            </a:fld>
            <a:endParaRPr lang="en-US" dirty="0"/>
          </a:p>
        </p:txBody>
      </p:sp>
    </p:spTree>
    <p:extLst>
      <p:ext uri="{BB962C8B-B14F-4D97-AF65-F5344CB8AC3E}">
        <p14:creationId xmlns:p14="http://schemas.microsoft.com/office/powerpoint/2010/main" val="2200315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91171E7-C64A-4B2D-96E7-8D027614EEF9}" type="datetimeFigureOut">
              <a:rPr lang="en-US" smtClean="0"/>
              <a:pPr/>
              <a:t>9/28/2023</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8634F71B-6EA1-4140-8724-D2A233E3D774}" type="slidenum">
              <a:rPr lang="en-US" smtClean="0"/>
              <a:pPr/>
              <a:t>‹#›</a:t>
            </a:fld>
            <a:endParaRPr lang="en-US" dirty="0"/>
          </a:p>
        </p:txBody>
      </p:sp>
    </p:spTree>
    <p:extLst>
      <p:ext uri="{BB962C8B-B14F-4D97-AF65-F5344CB8AC3E}">
        <p14:creationId xmlns:p14="http://schemas.microsoft.com/office/powerpoint/2010/main" val="1485537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91171E7-C64A-4B2D-96E7-8D027614EEF9}" type="datetimeFigureOut">
              <a:rPr lang="en-US" smtClean="0"/>
              <a:pPr/>
              <a:t>9/28/2023</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8634F71B-6EA1-4140-8724-D2A233E3D774}"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927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91171E7-C64A-4B2D-96E7-8D027614EEF9}" type="datetimeFigureOut">
              <a:rPr lang="en-US" smtClean="0"/>
              <a:pPr/>
              <a:t>9/28/2023</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8634F71B-6EA1-4140-8724-D2A233E3D774}" type="slidenum">
              <a:rPr lang="en-US" smtClean="0"/>
              <a:pPr/>
              <a:t>‹#›</a:t>
            </a:fld>
            <a:endParaRPr lang="en-US" dirty="0"/>
          </a:p>
        </p:txBody>
      </p:sp>
    </p:spTree>
    <p:extLst>
      <p:ext uri="{BB962C8B-B14F-4D97-AF65-F5344CB8AC3E}">
        <p14:creationId xmlns:p14="http://schemas.microsoft.com/office/powerpoint/2010/main" val="4220259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91171E7-C64A-4B2D-96E7-8D027614EEF9}" type="datetimeFigureOut">
              <a:rPr lang="en-US" smtClean="0"/>
              <a:pPr/>
              <a:t>9/28/2023</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8634F71B-6EA1-4140-8724-D2A233E3D774}"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07435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91171E7-C64A-4B2D-96E7-8D027614EEF9}" type="datetimeFigureOut">
              <a:rPr lang="en-US" smtClean="0"/>
              <a:pPr/>
              <a:t>9/28/2023</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8634F71B-6EA1-4140-8724-D2A233E3D774}" type="slidenum">
              <a:rPr lang="en-US" smtClean="0"/>
              <a:pPr/>
              <a:t>‹#›</a:t>
            </a:fld>
            <a:endParaRPr lang="en-US" dirty="0"/>
          </a:p>
        </p:txBody>
      </p:sp>
    </p:spTree>
    <p:extLst>
      <p:ext uri="{BB962C8B-B14F-4D97-AF65-F5344CB8AC3E}">
        <p14:creationId xmlns:p14="http://schemas.microsoft.com/office/powerpoint/2010/main" val="1458844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91171E7-C64A-4B2D-96E7-8D027614EEF9}" type="datetimeFigureOut">
              <a:rPr lang="en-US" smtClean="0"/>
              <a:pPr/>
              <a:t>9/28/2023</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8634F71B-6EA1-4140-8724-D2A233E3D774}" type="slidenum">
              <a:rPr lang="en-US" smtClean="0"/>
              <a:pPr/>
              <a:t>‹#›</a:t>
            </a:fld>
            <a:endParaRPr lang="en-US" dirty="0"/>
          </a:p>
        </p:txBody>
      </p:sp>
    </p:spTree>
    <p:extLst>
      <p:ext uri="{BB962C8B-B14F-4D97-AF65-F5344CB8AC3E}">
        <p14:creationId xmlns:p14="http://schemas.microsoft.com/office/powerpoint/2010/main" val="474334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91171E7-C64A-4B2D-96E7-8D027614EEF9}" type="datetimeFigureOut">
              <a:rPr lang="en-US" smtClean="0"/>
              <a:pPr/>
              <a:t>9/28/2023</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8634F71B-6EA1-4140-8724-D2A233E3D774}" type="slidenum">
              <a:rPr lang="en-US" smtClean="0"/>
              <a:pPr/>
              <a:t>‹#›</a:t>
            </a:fld>
            <a:endParaRPr lang="en-US" dirty="0"/>
          </a:p>
        </p:txBody>
      </p:sp>
    </p:spTree>
    <p:extLst>
      <p:ext uri="{BB962C8B-B14F-4D97-AF65-F5344CB8AC3E}">
        <p14:creationId xmlns:p14="http://schemas.microsoft.com/office/powerpoint/2010/main" val="3408618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7772400" cy="4953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609600" y="457200"/>
            <a:ext cx="8077200" cy="685800"/>
          </a:xfrm>
          <a:prstGeom prst="rect">
            <a:avLst/>
          </a:prstGeom>
        </p:spPr>
        <p:txBody>
          <a:bodyPr/>
          <a:lstStyle>
            <a:lvl1pPr>
              <a:defRPr/>
            </a:lvl1pPr>
          </a:lstStyle>
          <a:p>
            <a:r>
              <a:rPr lang="en-US" dirty="0"/>
              <a:t>Click to edit Master title style</a:t>
            </a:r>
          </a:p>
        </p:txBody>
      </p:sp>
      <p:sp>
        <p:nvSpPr>
          <p:cNvPr id="4" name="Rectangle 4"/>
          <p:cNvSpPr>
            <a:spLocks noGrp="1" noChangeArrowheads="1"/>
          </p:cNvSpPr>
          <p:nvPr>
            <p:ph type="dt" sz="half" idx="10"/>
          </p:nvPr>
        </p:nvSpPr>
        <p:spPr>
          <a:xfrm>
            <a:off x="685800" y="6200775"/>
            <a:ext cx="1905000" cy="457200"/>
          </a:xfrm>
          <a:prstGeom prst="rect">
            <a:avLst/>
          </a:prstGeom>
        </p:spPr>
        <p:txBody>
          <a:bodyPr/>
          <a:lstStyle>
            <a:lvl1pPr eaLnBrk="1" fontAlgn="auto" hangingPunct="1">
              <a:spcBef>
                <a:spcPts val="0"/>
              </a:spcBef>
              <a:spcAft>
                <a:spcPts val="0"/>
              </a:spcAft>
              <a:defRPr>
                <a:latin typeface="Arial" charset="0"/>
                <a:ea typeface="+mn-ea"/>
              </a:defRPr>
            </a:lvl1pPr>
          </a:lstStyle>
          <a:p>
            <a:pPr>
              <a:defRPr/>
            </a:pPr>
            <a:endParaRPr lang="en-US" dirty="0"/>
          </a:p>
        </p:txBody>
      </p:sp>
      <p:sp>
        <p:nvSpPr>
          <p:cNvPr id="5" name="Rectangle 5"/>
          <p:cNvSpPr>
            <a:spLocks noGrp="1" noChangeArrowheads="1"/>
          </p:cNvSpPr>
          <p:nvPr>
            <p:ph type="ftr" sz="quarter" idx="11"/>
          </p:nvPr>
        </p:nvSpPr>
        <p:spPr>
          <a:xfrm>
            <a:off x="3124200" y="6200775"/>
            <a:ext cx="2895600" cy="457200"/>
          </a:xfrm>
          <a:prstGeom prst="rect">
            <a:avLst/>
          </a:prstGeom>
        </p:spPr>
        <p:txBody>
          <a:bodyPr/>
          <a:lstStyle>
            <a:lvl1pPr eaLnBrk="1" fontAlgn="auto" hangingPunct="1">
              <a:spcBef>
                <a:spcPts val="0"/>
              </a:spcBef>
              <a:spcAft>
                <a:spcPts val="0"/>
              </a:spcAft>
              <a:defRPr>
                <a:latin typeface="Arial" charset="0"/>
                <a:ea typeface="+mn-ea"/>
              </a:defRPr>
            </a:lvl1pPr>
          </a:lstStyle>
          <a:p>
            <a:pPr>
              <a:defRPr/>
            </a:pPr>
            <a:endParaRPr lang="en-US" dirty="0"/>
          </a:p>
        </p:txBody>
      </p:sp>
      <p:sp>
        <p:nvSpPr>
          <p:cNvPr id="6" name="Rectangle 6"/>
          <p:cNvSpPr>
            <a:spLocks noGrp="1" noChangeArrowheads="1"/>
          </p:cNvSpPr>
          <p:nvPr>
            <p:ph type="sldNum" sz="quarter" idx="12"/>
          </p:nvPr>
        </p:nvSpPr>
        <p:spPr>
          <a:xfrm>
            <a:off x="6553200" y="61849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w Cen MT" charset="0"/>
              </a:defRPr>
            </a:lvl1pPr>
          </a:lstStyle>
          <a:p>
            <a:fld id="{D78F4BA4-FF2F-7B47-BA7F-169578DAAD2A}" type="slidenum">
              <a:rPr lang="en-US"/>
              <a:pPr/>
              <a:t>‹#›</a:t>
            </a:fld>
            <a:endParaRPr lang="en-US" dirty="0"/>
          </a:p>
        </p:txBody>
      </p:sp>
    </p:spTree>
    <p:extLst>
      <p:ext uri="{BB962C8B-B14F-4D97-AF65-F5344CB8AC3E}">
        <p14:creationId xmlns:p14="http://schemas.microsoft.com/office/powerpoint/2010/main" val="200924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91171E7-C64A-4B2D-96E7-8D027614EEF9}" type="datetimeFigureOut">
              <a:rPr lang="en-US" smtClean="0"/>
              <a:pPr/>
              <a:t>9/28/2023</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8634F71B-6EA1-4140-8724-D2A233E3D774}" type="slidenum">
              <a:rPr lang="en-US" smtClean="0"/>
              <a:pPr/>
              <a:t>‹#›</a:t>
            </a:fld>
            <a:endParaRPr lang="en-US" dirty="0"/>
          </a:p>
        </p:txBody>
      </p:sp>
    </p:spTree>
    <p:extLst>
      <p:ext uri="{BB962C8B-B14F-4D97-AF65-F5344CB8AC3E}">
        <p14:creationId xmlns:p14="http://schemas.microsoft.com/office/powerpoint/2010/main" val="92859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91171E7-C64A-4B2D-96E7-8D027614EEF9}" type="datetimeFigureOut">
              <a:rPr lang="en-US" smtClean="0"/>
              <a:pPr/>
              <a:t>9/28/2023</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8634F71B-6EA1-4140-8724-D2A233E3D774}" type="slidenum">
              <a:rPr lang="en-US" smtClean="0"/>
              <a:pPr/>
              <a:t>‹#›</a:t>
            </a:fld>
            <a:endParaRPr lang="en-US" dirty="0"/>
          </a:p>
        </p:txBody>
      </p:sp>
    </p:spTree>
    <p:extLst>
      <p:ext uri="{BB962C8B-B14F-4D97-AF65-F5344CB8AC3E}">
        <p14:creationId xmlns:p14="http://schemas.microsoft.com/office/powerpoint/2010/main" val="422373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405258" y="6041363"/>
            <a:ext cx="684132" cy="365125"/>
          </a:xfrm>
          <a:prstGeom prst="rect">
            <a:avLst/>
          </a:prstGeom>
        </p:spPr>
        <p:txBody>
          <a:bodyPr/>
          <a:lstStyle/>
          <a:p>
            <a:fld id="{591171E7-C64A-4B2D-96E7-8D027614EEF9}" type="datetimeFigureOut">
              <a:rPr lang="en-US" smtClean="0"/>
              <a:pPr/>
              <a:t>9/28/2023</a:t>
            </a:fld>
            <a:endParaRPr lang="en-US" dirty="0"/>
          </a:p>
        </p:txBody>
      </p:sp>
      <p:sp>
        <p:nvSpPr>
          <p:cNvPr id="6" name="Footer Placeholder 5"/>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44676" y="6041363"/>
            <a:ext cx="512638" cy="365125"/>
          </a:xfrm>
          <a:prstGeom prst="rect">
            <a:avLst/>
          </a:prstGeom>
        </p:spPr>
        <p:txBody>
          <a:bodyPr/>
          <a:lstStyle/>
          <a:p>
            <a:fld id="{8634F71B-6EA1-4140-8724-D2A233E3D774}" type="slidenum">
              <a:rPr lang="en-US" smtClean="0"/>
              <a:pPr/>
              <a:t>‹#›</a:t>
            </a:fld>
            <a:endParaRPr lang="en-US" dirty="0"/>
          </a:p>
        </p:txBody>
      </p:sp>
    </p:spTree>
    <p:extLst>
      <p:ext uri="{BB962C8B-B14F-4D97-AF65-F5344CB8AC3E}">
        <p14:creationId xmlns:p14="http://schemas.microsoft.com/office/powerpoint/2010/main" val="16140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405258" y="6041363"/>
            <a:ext cx="684132" cy="365125"/>
          </a:xfrm>
          <a:prstGeom prst="rect">
            <a:avLst/>
          </a:prstGeom>
        </p:spPr>
        <p:txBody>
          <a:bodyPr/>
          <a:lstStyle/>
          <a:p>
            <a:fld id="{591171E7-C64A-4B2D-96E7-8D027614EEF9}" type="datetimeFigureOut">
              <a:rPr lang="en-US" smtClean="0"/>
              <a:pPr/>
              <a:t>9/28/2023</a:t>
            </a:fld>
            <a:endParaRPr lang="en-US" dirty="0"/>
          </a:p>
        </p:txBody>
      </p:sp>
      <p:sp>
        <p:nvSpPr>
          <p:cNvPr id="8" name="Footer Placeholder 7"/>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44676" y="6041363"/>
            <a:ext cx="512638" cy="365125"/>
          </a:xfrm>
          <a:prstGeom prst="rect">
            <a:avLst/>
          </a:prstGeom>
        </p:spPr>
        <p:txBody>
          <a:bodyPr/>
          <a:lstStyle/>
          <a:p>
            <a:fld id="{8634F71B-6EA1-4140-8724-D2A233E3D774}" type="slidenum">
              <a:rPr lang="en-US" smtClean="0"/>
              <a:pPr/>
              <a:t>‹#›</a:t>
            </a:fld>
            <a:endParaRPr lang="en-US" dirty="0"/>
          </a:p>
        </p:txBody>
      </p:sp>
    </p:spTree>
    <p:extLst>
      <p:ext uri="{BB962C8B-B14F-4D97-AF65-F5344CB8AC3E}">
        <p14:creationId xmlns:p14="http://schemas.microsoft.com/office/powerpoint/2010/main" val="11937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5405258" y="6041363"/>
            <a:ext cx="684132" cy="365125"/>
          </a:xfrm>
          <a:prstGeom prst="rect">
            <a:avLst/>
          </a:prstGeom>
        </p:spPr>
        <p:txBody>
          <a:bodyPr/>
          <a:lstStyle/>
          <a:p>
            <a:fld id="{591171E7-C64A-4B2D-96E7-8D027614EEF9}" type="datetimeFigureOut">
              <a:rPr lang="en-US" smtClean="0"/>
              <a:pPr/>
              <a:t>9/28/2023</a:t>
            </a:fld>
            <a:endParaRPr lang="en-US" dirty="0"/>
          </a:p>
        </p:txBody>
      </p:sp>
      <p:sp>
        <p:nvSpPr>
          <p:cNvPr id="4" name="Footer Placeholder 3"/>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44676" y="6041363"/>
            <a:ext cx="512638" cy="365125"/>
          </a:xfrm>
          <a:prstGeom prst="rect">
            <a:avLst/>
          </a:prstGeom>
        </p:spPr>
        <p:txBody>
          <a:bodyPr/>
          <a:lstStyle/>
          <a:p>
            <a:fld id="{8634F71B-6EA1-4140-8724-D2A233E3D774}" type="slidenum">
              <a:rPr lang="en-US" smtClean="0"/>
              <a:pPr/>
              <a:t>‹#›</a:t>
            </a:fld>
            <a:endParaRPr lang="en-US" dirty="0"/>
          </a:p>
        </p:txBody>
      </p:sp>
    </p:spTree>
    <p:extLst>
      <p:ext uri="{BB962C8B-B14F-4D97-AF65-F5344CB8AC3E}">
        <p14:creationId xmlns:p14="http://schemas.microsoft.com/office/powerpoint/2010/main" val="71367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5258" y="6041363"/>
            <a:ext cx="684132" cy="365125"/>
          </a:xfrm>
          <a:prstGeom prst="rect">
            <a:avLst/>
          </a:prstGeom>
        </p:spPr>
        <p:txBody>
          <a:bodyPr/>
          <a:lstStyle/>
          <a:p>
            <a:fld id="{591171E7-C64A-4B2D-96E7-8D027614EEF9}" type="datetimeFigureOut">
              <a:rPr lang="en-US" smtClean="0"/>
              <a:pPr/>
              <a:t>9/28/2023</a:t>
            </a:fld>
            <a:endParaRPr lang="en-US" dirty="0"/>
          </a:p>
        </p:txBody>
      </p:sp>
      <p:sp>
        <p:nvSpPr>
          <p:cNvPr id="3" name="Footer Placeholder 2"/>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44676" y="6041363"/>
            <a:ext cx="512638" cy="365125"/>
          </a:xfrm>
          <a:prstGeom prst="rect">
            <a:avLst/>
          </a:prstGeom>
        </p:spPr>
        <p:txBody>
          <a:bodyPr/>
          <a:lstStyle/>
          <a:p>
            <a:fld id="{8634F71B-6EA1-4140-8724-D2A233E3D774}" type="slidenum">
              <a:rPr lang="en-US" smtClean="0"/>
              <a:pPr/>
              <a:t>‹#›</a:t>
            </a:fld>
            <a:endParaRPr lang="en-US" dirty="0"/>
          </a:p>
        </p:txBody>
      </p:sp>
      <p:sp>
        <p:nvSpPr>
          <p:cNvPr id="5" name="TextBox 4">
            <a:extLst>
              <a:ext uri="{FF2B5EF4-FFF2-40B4-BE49-F238E27FC236}">
                <a16:creationId xmlns:a16="http://schemas.microsoft.com/office/drawing/2014/main" id="{9E3525E2-FCBC-6967-FDF2-A233B2D60A22}"/>
              </a:ext>
            </a:extLst>
          </p:cNvPr>
          <p:cNvSpPr txBox="1"/>
          <p:nvPr userDrawn="1"/>
        </p:nvSpPr>
        <p:spPr>
          <a:xfrm>
            <a:off x="7652385" y="47434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2353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05258" y="6041363"/>
            <a:ext cx="684132" cy="365125"/>
          </a:xfrm>
          <a:prstGeom prst="rect">
            <a:avLst/>
          </a:prstGeom>
        </p:spPr>
        <p:txBody>
          <a:bodyPr/>
          <a:lstStyle/>
          <a:p>
            <a:fld id="{591171E7-C64A-4B2D-96E7-8D027614EEF9}" type="datetimeFigureOut">
              <a:rPr lang="en-US" smtClean="0"/>
              <a:pPr/>
              <a:t>9/28/2023</a:t>
            </a:fld>
            <a:endParaRPr lang="en-US" dirty="0"/>
          </a:p>
        </p:txBody>
      </p:sp>
      <p:sp>
        <p:nvSpPr>
          <p:cNvPr id="6" name="Footer Placeholder 5"/>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44676" y="6041363"/>
            <a:ext cx="512638" cy="365125"/>
          </a:xfrm>
          <a:prstGeom prst="rect">
            <a:avLst/>
          </a:prstGeom>
        </p:spPr>
        <p:txBody>
          <a:bodyPr/>
          <a:lstStyle/>
          <a:p>
            <a:fld id="{8634F71B-6EA1-4140-8724-D2A233E3D774}" type="slidenum">
              <a:rPr lang="en-US" smtClean="0"/>
              <a:pPr/>
              <a:t>‹#›</a:t>
            </a:fld>
            <a:endParaRPr lang="en-US" dirty="0"/>
          </a:p>
        </p:txBody>
      </p:sp>
    </p:spTree>
    <p:extLst>
      <p:ext uri="{BB962C8B-B14F-4D97-AF65-F5344CB8AC3E}">
        <p14:creationId xmlns:p14="http://schemas.microsoft.com/office/powerpoint/2010/main" val="178218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405258" y="6041363"/>
            <a:ext cx="684132" cy="365125"/>
          </a:xfrm>
          <a:prstGeom prst="rect">
            <a:avLst/>
          </a:prstGeom>
        </p:spPr>
        <p:txBody>
          <a:bodyPr/>
          <a:lstStyle/>
          <a:p>
            <a:fld id="{591171E7-C64A-4B2D-96E7-8D027614EEF9}" type="datetimeFigureOut">
              <a:rPr lang="en-US" smtClean="0"/>
              <a:pPr/>
              <a:t>9/28/2023</a:t>
            </a:fld>
            <a:endParaRPr lang="en-US" dirty="0"/>
          </a:p>
        </p:txBody>
      </p:sp>
      <p:sp>
        <p:nvSpPr>
          <p:cNvPr id="6" name="Footer Placeholder 5"/>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44676" y="6041363"/>
            <a:ext cx="512638" cy="365125"/>
          </a:xfrm>
          <a:prstGeom prst="rect">
            <a:avLst/>
          </a:prstGeom>
        </p:spPr>
        <p:txBody>
          <a:bodyPr/>
          <a:lstStyle/>
          <a:p>
            <a:fld id="{8634F71B-6EA1-4140-8724-D2A233E3D774}" type="slidenum">
              <a:rPr lang="en-US" smtClean="0"/>
              <a:pPr/>
              <a:t>‹#›</a:t>
            </a:fld>
            <a:endParaRPr lang="en-US" dirty="0"/>
          </a:p>
        </p:txBody>
      </p:sp>
    </p:spTree>
    <p:extLst>
      <p:ext uri="{BB962C8B-B14F-4D97-AF65-F5344CB8AC3E}">
        <p14:creationId xmlns:p14="http://schemas.microsoft.com/office/powerpoint/2010/main" val="232855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a:extLst>
              <a:ext uri="{FF2B5EF4-FFF2-40B4-BE49-F238E27FC236}">
                <a16:creationId xmlns:a16="http://schemas.microsoft.com/office/drawing/2014/main" id="{CBBCB021-C66C-3348-BD65-178B14E96575}"/>
              </a:ext>
            </a:extLst>
          </p:cNvPr>
          <p:cNvGrpSpPr/>
          <p:nvPr userDrawn="1"/>
        </p:nvGrpSpPr>
        <p:grpSpPr>
          <a:xfrm>
            <a:off x="3453394" y="-8468"/>
            <a:ext cx="5700989" cy="6866468"/>
            <a:chOff x="3453394" y="-8468"/>
            <a:chExt cx="5700989" cy="6866468"/>
          </a:xfrm>
        </p:grpSpPr>
        <p:sp>
          <p:nvSpPr>
            <p:cNvPr id="21" name="Freeform 20">
              <a:extLst>
                <a:ext uri="{FF2B5EF4-FFF2-40B4-BE49-F238E27FC236}">
                  <a16:creationId xmlns:a16="http://schemas.microsoft.com/office/drawing/2014/main" id="{EC93EB22-21DA-8C4E-AD23-F64232870C63}"/>
                </a:ext>
              </a:extLst>
            </p:cNvPr>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rgbClr val="5CBAB5">
                <a:alpha val="71765"/>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Freeform 21">
              <a:extLst>
                <a:ext uri="{FF2B5EF4-FFF2-40B4-BE49-F238E27FC236}">
                  <a16:creationId xmlns:a16="http://schemas.microsoft.com/office/drawing/2014/main" id="{01A0BA38-6A3F-7F4F-9AD0-CE1B2ABEBD42}"/>
                </a:ext>
              </a:extLst>
            </p:cNvPr>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rgbClr val="F7B017">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Freeform 22">
              <a:extLst>
                <a:ext uri="{FF2B5EF4-FFF2-40B4-BE49-F238E27FC236}">
                  <a16:creationId xmlns:a16="http://schemas.microsoft.com/office/drawing/2014/main" id="{1CF8C2E4-CC90-2C4D-8F7B-C1F8910E6A7C}"/>
                </a:ext>
              </a:extLst>
            </p:cNvPr>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08FB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Freeform 23">
              <a:extLst>
                <a:ext uri="{FF2B5EF4-FFF2-40B4-BE49-F238E27FC236}">
                  <a16:creationId xmlns:a16="http://schemas.microsoft.com/office/drawing/2014/main" id="{62A16D93-C0F2-F14B-9E1D-555539646EC3}"/>
                </a:ext>
              </a:extLst>
            </p:cNvPr>
            <p:cNvSpPr/>
            <p:nvPr/>
          </p:nvSpPr>
          <p:spPr>
            <a:xfrm rot="5400000">
              <a:off x="5870628" y="-242570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008FB2">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srgbClr val="008FB2"/>
                </a:solidFill>
              </a:endParaRPr>
            </a:p>
          </p:txBody>
        </p:sp>
      </p:grpSp>
      <p:pic>
        <p:nvPicPr>
          <p:cNvPr id="26" name="Picture 25">
            <a:extLst>
              <a:ext uri="{FF2B5EF4-FFF2-40B4-BE49-F238E27FC236}">
                <a16:creationId xmlns:a16="http://schemas.microsoft.com/office/drawing/2014/main" id="{A2512342-2AD5-A44F-8431-D9AB018E738D}"/>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401" y="5888905"/>
            <a:ext cx="838200" cy="838200"/>
          </a:xfrm>
          <a:prstGeom prst="rect">
            <a:avLst/>
          </a:prstGeom>
        </p:spPr>
      </p:pic>
      <p:pic>
        <p:nvPicPr>
          <p:cNvPr id="28" name="Picture 27">
            <a:extLst>
              <a:ext uri="{FF2B5EF4-FFF2-40B4-BE49-F238E27FC236}">
                <a16:creationId xmlns:a16="http://schemas.microsoft.com/office/drawing/2014/main" id="{9E26319D-302A-6B46-8589-1F108D2A608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837451" y="5757332"/>
            <a:ext cx="914496" cy="918634"/>
          </a:xfrm>
          <a:prstGeom prst="rect">
            <a:avLst/>
          </a:prstGeom>
        </p:spPr>
      </p:pic>
    </p:spTree>
    <p:extLst>
      <p:ext uri="{BB962C8B-B14F-4D97-AF65-F5344CB8AC3E}">
        <p14:creationId xmlns:p14="http://schemas.microsoft.com/office/powerpoint/2010/main" val="33936680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risk@dadeschools.net" TargetMode="Externa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hyperlink" Target="go.omadahealth.com/mdcp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hyperlink" Target="http://www.dadeschools.net/"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52400" y="1738543"/>
            <a:ext cx="8305800" cy="4343400"/>
          </a:xfrm>
          <a:prstGeom prst="rect">
            <a:avLst/>
          </a:prstGeom>
          <a:noFill/>
        </p:spPr>
        <p:txBody>
          <a:bodyPr vert="horz" lIns="91440" tIns="45720" rIns="91440" bIns="45720" rtlCol="0" anchor="ctr" anchorCtr="1">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3" algn="ctr"/>
            <a:endParaRPr lang="en-US" sz="6000" dirty="0">
              <a:solidFill>
                <a:srgbClr val="002060"/>
              </a:solidFill>
              <a:latin typeface="Arial Black"/>
              <a:cs typeface="Arial Black"/>
            </a:endParaRPr>
          </a:p>
          <a:p>
            <a:pPr marL="0" lvl="3" algn="ctr"/>
            <a:r>
              <a:rPr lang="en-US" sz="5000" dirty="0">
                <a:solidFill>
                  <a:schemeClr val="accent1">
                    <a:lumMod val="75000"/>
                  </a:schemeClr>
                </a:solidFill>
                <a:effectLst>
                  <a:outerShdw blurRad="114300" dist="50800" dir="5400000" algn="ctr" rotWithShape="0">
                    <a:srgbClr val="F7B017"/>
                  </a:outerShdw>
                </a:effectLst>
                <a:latin typeface="Arial Black"/>
                <a:cs typeface="Arial Black"/>
              </a:rPr>
              <a:t>FULL-TIME BENEFITS ELIGIBLE EMPLOYEES</a:t>
            </a:r>
            <a:r>
              <a:rPr lang="en-US" sz="6000" dirty="0">
                <a:solidFill>
                  <a:schemeClr val="accent1">
                    <a:lumMod val="75000"/>
                  </a:schemeClr>
                </a:solidFill>
                <a:effectLst>
                  <a:outerShdw blurRad="114300" dist="50800" dir="5400000" algn="ctr" rotWithShape="0">
                    <a:srgbClr val="F7B017"/>
                  </a:outerShdw>
                </a:effectLst>
                <a:latin typeface="Arial Black"/>
                <a:cs typeface="Arial Black"/>
              </a:rPr>
              <a:t>	</a:t>
            </a:r>
          </a:p>
        </p:txBody>
      </p:sp>
      <p:pic>
        <p:nvPicPr>
          <p:cNvPr id="8" name="Picture 7" descr="Be Informed, enrollment is here">
            <a:extLst>
              <a:ext uri="{FF2B5EF4-FFF2-40B4-BE49-F238E27FC236}">
                <a16:creationId xmlns:a16="http://schemas.microsoft.com/office/drawing/2014/main" id="{4F8AD133-A788-D54F-1E03-A67FBEB57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759155"/>
          </a:xfrm>
          <a:prstGeom prst="rect">
            <a:avLst/>
          </a:prstGeom>
          <a:solidFill>
            <a:schemeClr val="bg1"/>
          </a:solidFill>
        </p:spPr>
      </p:pic>
    </p:spTree>
    <p:extLst>
      <p:ext uri="{BB962C8B-B14F-4D97-AF65-F5344CB8AC3E}">
        <p14:creationId xmlns:p14="http://schemas.microsoft.com/office/powerpoint/2010/main" val="480062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igna-01.png"/>
          <p:cNvPicPr>
            <a:picLocks noChangeAspect="1"/>
          </p:cNvPicPr>
          <p:nvPr/>
        </p:nvPicPr>
        <p:blipFill rotWithShape="1">
          <a:blip r:embed="rId2" cstate="print">
            <a:extLst>
              <a:ext uri="{28A0092B-C50C-407E-A947-70E740481C1C}">
                <a14:useLocalDpi xmlns:a14="http://schemas.microsoft.com/office/drawing/2010/main" val="0"/>
              </a:ext>
            </a:extLst>
          </a:blip>
          <a:srcRect l="24597" r="21891"/>
          <a:stretch/>
        </p:blipFill>
        <p:spPr>
          <a:xfrm>
            <a:off x="228600" y="172212"/>
            <a:ext cx="877113" cy="838200"/>
          </a:xfrm>
          <a:prstGeom prst="rect">
            <a:avLst/>
          </a:prstGeom>
        </p:spPr>
      </p:pic>
      <p:sp>
        <p:nvSpPr>
          <p:cNvPr id="7" name="Title 2"/>
          <p:cNvSpPr txBox="1">
            <a:spLocks/>
          </p:cNvSpPr>
          <p:nvPr/>
        </p:nvSpPr>
        <p:spPr>
          <a:xfrm>
            <a:off x="-381000" y="172212"/>
            <a:ext cx="7620000" cy="114573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65760"/>
            <a:r>
              <a:rPr lang="en-US" sz="2600" b="1" dirty="0">
                <a:solidFill>
                  <a:srgbClr val="002060"/>
                </a:solidFill>
                <a:latin typeface="Arial Black" panose="020B0604020202020204" pitchFamily="34" charset="0"/>
                <a:cs typeface="Arial Black" panose="020B0604020202020204" pitchFamily="34" charset="0"/>
              </a:rPr>
              <a:t>    </a:t>
            </a:r>
            <a:r>
              <a:rPr lang="en-US" sz="2600" b="1" dirty="0">
                <a:solidFill>
                  <a:srgbClr val="F7B017"/>
                </a:solidFill>
                <a:latin typeface="Arial Black" panose="020B0604020202020204" pitchFamily="34" charset="0"/>
                <a:cs typeface="Arial Black" panose="020B0604020202020204" pitchFamily="34" charset="0"/>
              </a:rPr>
              <a:t>CIGNA HEALTHCARE PLANS</a:t>
            </a:r>
          </a:p>
        </p:txBody>
      </p:sp>
      <p:sp>
        <p:nvSpPr>
          <p:cNvPr id="8" name="TextBox 7">
            <a:extLst>
              <a:ext uri="{FF2B5EF4-FFF2-40B4-BE49-F238E27FC236}">
                <a16:creationId xmlns:a16="http://schemas.microsoft.com/office/drawing/2014/main" id="{908956EF-9142-4F12-ABA6-B66A4E0AA1E1}"/>
              </a:ext>
            </a:extLst>
          </p:cNvPr>
          <p:cNvSpPr txBox="1"/>
          <p:nvPr/>
        </p:nvSpPr>
        <p:spPr>
          <a:xfrm>
            <a:off x="457200" y="1127760"/>
            <a:ext cx="8153400" cy="4708981"/>
          </a:xfrm>
          <a:prstGeom prst="rect">
            <a:avLst/>
          </a:prstGeom>
          <a:noFill/>
        </p:spPr>
        <p:txBody>
          <a:bodyPr wrap="square">
            <a:spAutoFit/>
          </a:bodyPr>
          <a:lstStyle/>
          <a:p>
            <a:pPr algn="just"/>
            <a:r>
              <a:rPr lang="en-US" sz="2000" b="1" u="sng" dirty="0">
                <a:solidFill>
                  <a:srgbClr val="F7B017"/>
                </a:solidFill>
                <a:latin typeface="Arial" panose="020B0604020202020204" pitchFamily="34" charset="0"/>
                <a:cs typeface="Arial" panose="020B0604020202020204" pitchFamily="34" charset="0"/>
              </a:rPr>
              <a:t>OAP High:</a:t>
            </a:r>
            <a:endParaRPr lang="en-US" sz="2000" dirty="0">
              <a:solidFill>
                <a:srgbClr val="F7B017"/>
              </a:solidFill>
              <a:latin typeface="Arial" panose="020B0604020202020204" pitchFamily="34" charset="0"/>
              <a:cs typeface="Arial" panose="020B0604020202020204" pitchFamily="34" charset="0"/>
            </a:endParaRPr>
          </a:p>
          <a:p>
            <a:pPr algn="just"/>
            <a:r>
              <a:rPr lang="en-US" sz="2000" b="1" dirty="0">
                <a:solidFill>
                  <a:srgbClr val="002060"/>
                </a:solidFill>
                <a:latin typeface="Arial" panose="020B0604020202020204" pitchFamily="34" charset="0"/>
                <a:cs typeface="Arial" panose="020B0604020202020204" pitchFamily="34" charset="0"/>
              </a:rPr>
              <a:t>This plan offers a higher level of coverage with a lower out-of-pocket expense when receiving services, while having access to nationwide providers in exchange for a higher premium.</a:t>
            </a:r>
          </a:p>
          <a:p>
            <a:pPr algn="just"/>
            <a:endParaRPr lang="en-US" sz="2000" b="1" dirty="0">
              <a:solidFill>
                <a:srgbClr val="002060"/>
              </a:solidFill>
              <a:latin typeface="Arial" panose="020B0604020202020204" pitchFamily="34" charset="0"/>
              <a:cs typeface="Arial" panose="020B0604020202020204" pitchFamily="34" charset="0"/>
            </a:endParaRPr>
          </a:p>
          <a:p>
            <a:pPr marL="285750" indent="-285750" algn="just">
              <a:buClr>
                <a:srgbClr val="008FB2"/>
              </a:buClr>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No Primary Care Physician selection required</a:t>
            </a:r>
          </a:p>
          <a:p>
            <a:pPr marL="285750" indent="-285750" algn="just">
              <a:buClr>
                <a:srgbClr val="008FB2"/>
              </a:buClr>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No referral for Specialists</a:t>
            </a:r>
          </a:p>
          <a:p>
            <a:pPr marL="285750" indent="-285750" algn="just">
              <a:buClr>
                <a:srgbClr val="008FB2"/>
              </a:buClr>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Nationwide Provider Network</a:t>
            </a:r>
          </a:p>
          <a:p>
            <a:pPr marL="285750" indent="-285750" algn="just">
              <a:buClr>
                <a:srgbClr val="008FB2"/>
              </a:buClr>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Low Deductible – deductible must be satisfied for services subject to co-insurance</a:t>
            </a:r>
          </a:p>
          <a:p>
            <a:pPr marL="285750" indent="-285750" algn="just">
              <a:buClr>
                <a:srgbClr val="008FB2"/>
              </a:buClr>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Lower Primary Care Physician co-payment</a:t>
            </a:r>
          </a:p>
          <a:p>
            <a:pPr marL="285750" indent="-285750" algn="just">
              <a:buClr>
                <a:srgbClr val="008FB2"/>
              </a:buClr>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Lower Urgent Care co-payment</a:t>
            </a:r>
          </a:p>
          <a:p>
            <a:pPr marL="285750" indent="-285750" algn="just">
              <a:buClr>
                <a:srgbClr val="008FB2"/>
              </a:buClr>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$0 co-payment for Telemedicine</a:t>
            </a:r>
          </a:p>
          <a:p>
            <a:pPr marL="285750" indent="-285750" algn="just">
              <a:buClr>
                <a:srgbClr val="008FB2"/>
              </a:buClr>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$0 co-payment for Generic Seven Drug Classes (both retail &amp; 90-day supply)</a:t>
            </a:r>
          </a:p>
        </p:txBody>
      </p:sp>
    </p:spTree>
    <p:extLst>
      <p:ext uri="{BB962C8B-B14F-4D97-AF65-F5344CB8AC3E}">
        <p14:creationId xmlns:p14="http://schemas.microsoft.com/office/powerpoint/2010/main" val="418784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igna-01.png"/>
          <p:cNvPicPr>
            <a:picLocks noChangeAspect="1"/>
          </p:cNvPicPr>
          <p:nvPr/>
        </p:nvPicPr>
        <p:blipFill rotWithShape="1">
          <a:blip r:embed="rId2" cstate="print">
            <a:extLst>
              <a:ext uri="{28A0092B-C50C-407E-A947-70E740481C1C}">
                <a14:useLocalDpi xmlns:a14="http://schemas.microsoft.com/office/drawing/2010/main" val="0"/>
              </a:ext>
            </a:extLst>
          </a:blip>
          <a:srcRect l="24597" r="21891"/>
          <a:stretch/>
        </p:blipFill>
        <p:spPr>
          <a:xfrm>
            <a:off x="228600" y="172212"/>
            <a:ext cx="877113" cy="838200"/>
          </a:xfrm>
          <a:prstGeom prst="rect">
            <a:avLst/>
          </a:prstGeom>
        </p:spPr>
      </p:pic>
      <p:sp>
        <p:nvSpPr>
          <p:cNvPr id="7" name="Title 2"/>
          <p:cNvSpPr txBox="1">
            <a:spLocks/>
          </p:cNvSpPr>
          <p:nvPr/>
        </p:nvSpPr>
        <p:spPr>
          <a:xfrm>
            <a:off x="-381000" y="172212"/>
            <a:ext cx="7620000" cy="114573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65760"/>
            <a:r>
              <a:rPr lang="en-US" sz="2600" b="1" dirty="0">
                <a:solidFill>
                  <a:srgbClr val="002060"/>
                </a:solidFill>
                <a:latin typeface="Arial Black" panose="020B0604020202020204" pitchFamily="34" charset="0"/>
                <a:cs typeface="Arial Black" panose="020B0604020202020204" pitchFamily="34" charset="0"/>
              </a:rPr>
              <a:t>    </a:t>
            </a:r>
            <a:r>
              <a:rPr lang="en-US" sz="2600" b="1" dirty="0">
                <a:solidFill>
                  <a:srgbClr val="F7B017"/>
                </a:solidFill>
                <a:latin typeface="Arial Black" panose="020B0604020202020204" pitchFamily="34" charset="0"/>
                <a:cs typeface="Arial Black" panose="020B0604020202020204" pitchFamily="34" charset="0"/>
              </a:rPr>
              <a:t>CIGNA HEALTHCARE PLANS</a:t>
            </a:r>
          </a:p>
        </p:txBody>
      </p:sp>
      <p:sp>
        <p:nvSpPr>
          <p:cNvPr id="8" name="TextBox 7">
            <a:extLst>
              <a:ext uri="{FF2B5EF4-FFF2-40B4-BE49-F238E27FC236}">
                <a16:creationId xmlns:a16="http://schemas.microsoft.com/office/drawing/2014/main" id="{908956EF-9142-4F12-ABA6-B66A4E0AA1E1}"/>
              </a:ext>
            </a:extLst>
          </p:cNvPr>
          <p:cNvSpPr txBox="1"/>
          <p:nvPr/>
        </p:nvSpPr>
        <p:spPr>
          <a:xfrm>
            <a:off x="457200" y="1143000"/>
            <a:ext cx="8153400" cy="4708981"/>
          </a:xfrm>
          <a:prstGeom prst="rect">
            <a:avLst/>
          </a:prstGeom>
          <a:noFill/>
        </p:spPr>
        <p:txBody>
          <a:bodyPr wrap="square">
            <a:spAutoFit/>
          </a:bodyPr>
          <a:lstStyle/>
          <a:p>
            <a:pPr algn="just"/>
            <a:r>
              <a:rPr lang="en-US" sz="2000" b="1" u="sng" dirty="0">
                <a:solidFill>
                  <a:srgbClr val="F7B017"/>
                </a:solidFill>
                <a:latin typeface="Arial" panose="020B0604020202020204" pitchFamily="34" charset="0"/>
                <a:cs typeface="Arial" panose="020B0604020202020204" pitchFamily="34" charset="0"/>
              </a:rPr>
              <a:t>OAP Standard:</a:t>
            </a:r>
            <a:endParaRPr lang="en-US" sz="2000" dirty="0">
              <a:solidFill>
                <a:srgbClr val="F7B017"/>
              </a:solidFill>
              <a:latin typeface="Arial" panose="020B0604020202020204" pitchFamily="34" charset="0"/>
              <a:cs typeface="Arial" panose="020B0604020202020204" pitchFamily="34" charset="0"/>
            </a:endParaRPr>
          </a:p>
          <a:p>
            <a:pPr algn="just"/>
            <a:r>
              <a:rPr lang="en-US" sz="2000" b="1" dirty="0">
                <a:solidFill>
                  <a:srgbClr val="002060"/>
                </a:solidFill>
                <a:latin typeface="Arial" panose="020B0604020202020204" pitchFamily="34" charset="0"/>
                <a:cs typeface="Arial" panose="020B0604020202020204" pitchFamily="34" charset="0"/>
              </a:rPr>
              <a:t>This plan offers individuals needing less access to care a lower premium option, with access to nationwide providers in exchange for a higher out-of-pocket expense when receiving services.  </a:t>
            </a:r>
          </a:p>
          <a:p>
            <a:pPr marL="342900" indent="-342900" algn="just">
              <a:buClr>
                <a:srgbClr val="008FB2"/>
              </a:buClr>
              <a:buFont typeface="Arial" panose="020B0604020202020204" pitchFamily="34" charset="0"/>
              <a:buChar char="•"/>
            </a:pPr>
            <a:endParaRPr lang="en-US" sz="2000" b="1" dirty="0">
              <a:solidFill>
                <a:srgbClr val="002060"/>
              </a:solidFill>
              <a:latin typeface="Arial" panose="020B0604020202020204" pitchFamily="34" charset="0"/>
              <a:cs typeface="Arial" panose="020B0604020202020204" pitchFamily="34" charset="0"/>
            </a:endParaRPr>
          </a:p>
          <a:p>
            <a:pPr marL="342900" indent="-342900" algn="just">
              <a:buClr>
                <a:srgbClr val="008FB2"/>
              </a:buClr>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No Primary Care Physician selection required</a:t>
            </a:r>
          </a:p>
          <a:p>
            <a:pPr marL="342900" indent="-342900" algn="just">
              <a:buClr>
                <a:srgbClr val="008FB2"/>
              </a:buClr>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No referral for Specialists</a:t>
            </a:r>
          </a:p>
          <a:p>
            <a:pPr marL="342900" indent="-342900" algn="just">
              <a:buClr>
                <a:srgbClr val="008FB2"/>
              </a:buClr>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Co-payments for Primary and Specialist visits</a:t>
            </a:r>
          </a:p>
          <a:p>
            <a:pPr marL="342900" indent="-342900" algn="just">
              <a:buClr>
                <a:srgbClr val="008FB2"/>
              </a:buClr>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Co-payments for Urgent visits</a:t>
            </a:r>
          </a:p>
          <a:p>
            <a:pPr marL="342900" indent="-342900" algn="just">
              <a:buClr>
                <a:srgbClr val="008FB2"/>
              </a:buClr>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Nationwide Provider Network</a:t>
            </a:r>
          </a:p>
          <a:p>
            <a:pPr marL="342900" indent="-342900" algn="just">
              <a:buClr>
                <a:srgbClr val="008FB2"/>
              </a:buClr>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Low Deductible – deductible must be satisfied for services subject to co-insurance</a:t>
            </a:r>
          </a:p>
          <a:p>
            <a:pPr marL="342900" indent="-342900" algn="just">
              <a:buClr>
                <a:srgbClr val="008FB2"/>
              </a:buClr>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$0 co-payment for Telemedicine</a:t>
            </a:r>
          </a:p>
          <a:p>
            <a:pPr marL="342900" indent="-342900" algn="just">
              <a:buClr>
                <a:srgbClr val="008FB2"/>
              </a:buClr>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$0 co-payment for Generic Seven Drug Classes (both retail &amp; 90-day supply)</a:t>
            </a:r>
          </a:p>
        </p:txBody>
      </p:sp>
    </p:spTree>
    <p:extLst>
      <p:ext uri="{BB962C8B-B14F-4D97-AF65-F5344CB8AC3E}">
        <p14:creationId xmlns:p14="http://schemas.microsoft.com/office/powerpoint/2010/main" val="1041494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igna-01.png"/>
          <p:cNvPicPr>
            <a:picLocks noChangeAspect="1"/>
          </p:cNvPicPr>
          <p:nvPr/>
        </p:nvPicPr>
        <p:blipFill rotWithShape="1">
          <a:blip r:embed="rId3" cstate="print">
            <a:extLst>
              <a:ext uri="{28A0092B-C50C-407E-A947-70E740481C1C}">
                <a14:useLocalDpi xmlns:a14="http://schemas.microsoft.com/office/drawing/2010/main" val="0"/>
              </a:ext>
            </a:extLst>
          </a:blip>
          <a:srcRect l="24597" r="21891"/>
          <a:stretch/>
        </p:blipFill>
        <p:spPr>
          <a:xfrm>
            <a:off x="228600" y="172212"/>
            <a:ext cx="877113" cy="838200"/>
          </a:xfrm>
          <a:prstGeom prst="rect">
            <a:avLst/>
          </a:prstGeom>
        </p:spPr>
      </p:pic>
      <p:sp>
        <p:nvSpPr>
          <p:cNvPr id="7" name="Title 2"/>
          <p:cNvSpPr txBox="1">
            <a:spLocks/>
          </p:cNvSpPr>
          <p:nvPr/>
        </p:nvSpPr>
        <p:spPr>
          <a:xfrm>
            <a:off x="-381000" y="0"/>
            <a:ext cx="7620000" cy="114573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65760"/>
            <a:r>
              <a:rPr lang="en-US" sz="2600" b="1" dirty="0">
                <a:solidFill>
                  <a:srgbClr val="F7B017"/>
                </a:solidFill>
                <a:latin typeface="Arial Black" panose="020B0604020202020204" pitchFamily="34" charset="0"/>
                <a:cs typeface="Arial Black" panose="020B0604020202020204" pitchFamily="34" charset="0"/>
              </a:rPr>
              <a:t>    CIGNA HEALTHCARE PLANS</a:t>
            </a:r>
          </a:p>
        </p:txBody>
      </p:sp>
      <p:sp>
        <p:nvSpPr>
          <p:cNvPr id="8" name="TextBox 7">
            <a:extLst>
              <a:ext uri="{FF2B5EF4-FFF2-40B4-BE49-F238E27FC236}">
                <a16:creationId xmlns:a16="http://schemas.microsoft.com/office/drawing/2014/main" id="{908956EF-9142-4F12-ABA6-B66A4E0AA1E1}"/>
              </a:ext>
            </a:extLst>
          </p:cNvPr>
          <p:cNvSpPr txBox="1"/>
          <p:nvPr/>
        </p:nvSpPr>
        <p:spPr>
          <a:xfrm>
            <a:off x="381000" y="988877"/>
            <a:ext cx="8305800" cy="5170646"/>
          </a:xfrm>
          <a:prstGeom prst="rect">
            <a:avLst/>
          </a:prstGeom>
          <a:noFill/>
        </p:spPr>
        <p:txBody>
          <a:bodyPr wrap="square">
            <a:spAutoFit/>
          </a:bodyPr>
          <a:lstStyle/>
          <a:p>
            <a:pPr algn="just"/>
            <a:r>
              <a:rPr lang="en-US" sz="2000" b="1" u="sng" dirty="0">
                <a:solidFill>
                  <a:srgbClr val="F7B017"/>
                </a:solidFill>
                <a:latin typeface="Arial" panose="020B0604020202020204" pitchFamily="34" charset="0"/>
                <a:cs typeface="Arial" panose="020B0604020202020204" pitchFamily="34" charset="0"/>
              </a:rPr>
              <a:t>SureFit:</a:t>
            </a:r>
            <a:endParaRPr lang="en-US" sz="2000" dirty="0">
              <a:solidFill>
                <a:srgbClr val="F7B017"/>
              </a:solidFill>
              <a:latin typeface="Arial" panose="020B0604020202020204" pitchFamily="34" charset="0"/>
              <a:cs typeface="Arial" panose="020B0604020202020204" pitchFamily="34" charset="0"/>
            </a:endParaRPr>
          </a:p>
          <a:p>
            <a:pPr algn="just" fontAlgn="base"/>
            <a:r>
              <a:rPr lang="en-US" b="1" i="0" dirty="0">
                <a:solidFill>
                  <a:srgbClr val="002060"/>
                </a:solidFill>
                <a:effectLst/>
                <a:latin typeface="Arial" panose="020B0604020202020204" pitchFamily="34" charset="0"/>
                <a:cs typeface="Arial" panose="020B0604020202020204" pitchFamily="34" charset="0"/>
              </a:rPr>
              <a:t>This plan offers a lower out-of-pocket expense when receiving services, a lower premium, and a narrow strong network of providers. You must reside in the tri-county area (Miami-Dade, Broward and Palm Beach Counties).</a:t>
            </a:r>
          </a:p>
          <a:p>
            <a:pPr algn="just" fontAlgn="base"/>
            <a:endParaRPr lang="en-US" sz="400" b="1" i="0" dirty="0">
              <a:solidFill>
                <a:srgbClr val="002060"/>
              </a:solidFill>
              <a:effectLst/>
              <a:latin typeface="Arial" panose="020B0604020202020204" pitchFamily="34" charset="0"/>
              <a:cs typeface="Arial" panose="020B0604020202020204" pitchFamily="34" charset="0"/>
            </a:endParaRPr>
          </a:p>
          <a:p>
            <a:pPr marL="341313" indent="-341313" algn="just" fontAlgn="base">
              <a:buClr>
                <a:srgbClr val="008FB2"/>
              </a:buClr>
              <a:buFont typeface="Arial" panose="020B0604020202020204" pitchFamily="34" charset="0"/>
              <a:buChar char="•"/>
            </a:pPr>
            <a:r>
              <a:rPr lang="en-US" b="1" i="0" dirty="0">
                <a:solidFill>
                  <a:srgbClr val="002060"/>
                </a:solidFill>
                <a:effectLst/>
                <a:latin typeface="Arial" panose="020B0604020202020204" pitchFamily="34" charset="0"/>
                <a:cs typeface="Arial" panose="020B0604020202020204" pitchFamily="34" charset="0"/>
              </a:rPr>
              <a:t>Selection of Primary Care Physician required</a:t>
            </a:r>
          </a:p>
          <a:p>
            <a:pPr marL="341313" indent="-341313" algn="just" fontAlgn="base">
              <a:buClr>
                <a:srgbClr val="008FB2"/>
              </a:buClr>
              <a:buFont typeface="Arial" panose="020B0604020202020204" pitchFamily="34" charset="0"/>
              <a:buChar char="•"/>
            </a:pPr>
            <a:r>
              <a:rPr lang="en-US" b="1" i="0" dirty="0">
                <a:solidFill>
                  <a:srgbClr val="002060"/>
                </a:solidFill>
                <a:effectLst/>
                <a:latin typeface="Arial" panose="020B0604020202020204" pitchFamily="34" charset="0"/>
                <a:cs typeface="Arial" panose="020B0604020202020204" pitchFamily="34" charset="0"/>
              </a:rPr>
              <a:t>No referral for Specialists</a:t>
            </a:r>
          </a:p>
          <a:p>
            <a:pPr marL="341313" indent="-341313" algn="just" fontAlgn="base">
              <a:buClr>
                <a:srgbClr val="008FB2"/>
              </a:buClr>
              <a:buFont typeface="Arial" panose="020B0604020202020204" pitchFamily="34" charset="0"/>
              <a:buChar char="•"/>
            </a:pPr>
            <a:r>
              <a:rPr lang="en-US" b="1" i="0" dirty="0">
                <a:solidFill>
                  <a:srgbClr val="002060"/>
                </a:solidFill>
                <a:effectLst/>
                <a:latin typeface="Arial" panose="020B0604020202020204" pitchFamily="34" charset="0"/>
                <a:cs typeface="Arial" panose="020B0604020202020204" pitchFamily="34" charset="0"/>
              </a:rPr>
              <a:t>Narrow network with a minimum disruption in comparison to the OAP Plans</a:t>
            </a:r>
          </a:p>
          <a:p>
            <a:pPr marL="341313" indent="-341313" algn="just" fontAlgn="base">
              <a:buClr>
                <a:srgbClr val="008FB2"/>
              </a:buClr>
              <a:buFont typeface="Arial" panose="020B0604020202020204" pitchFamily="34" charset="0"/>
              <a:buChar char="•"/>
            </a:pPr>
            <a:r>
              <a:rPr lang="en-US" b="1" i="0" dirty="0">
                <a:solidFill>
                  <a:srgbClr val="002060"/>
                </a:solidFill>
                <a:effectLst/>
                <a:latin typeface="Arial" panose="020B0604020202020204" pitchFamily="34" charset="0"/>
                <a:cs typeface="Arial" panose="020B0604020202020204" pitchFamily="34" charset="0"/>
              </a:rPr>
              <a:t>Co-payments for Primary and Specialist visits</a:t>
            </a:r>
          </a:p>
          <a:p>
            <a:pPr marL="341313" indent="-341313" algn="just" fontAlgn="base">
              <a:buClr>
                <a:srgbClr val="008FB2"/>
              </a:buClr>
              <a:buFont typeface="Arial" panose="020B0604020202020204" pitchFamily="34" charset="0"/>
              <a:buChar char="•"/>
            </a:pPr>
            <a:r>
              <a:rPr lang="en-US" b="1" i="0" dirty="0">
                <a:solidFill>
                  <a:srgbClr val="002060"/>
                </a:solidFill>
                <a:effectLst/>
                <a:latin typeface="Arial" panose="020B0604020202020204" pitchFamily="34" charset="0"/>
                <a:cs typeface="Arial" panose="020B0604020202020204" pitchFamily="34" charset="0"/>
              </a:rPr>
              <a:t>Low co-payments for Urgent visits</a:t>
            </a:r>
          </a:p>
          <a:p>
            <a:pPr marL="341313" indent="-341313" algn="just" fontAlgn="base">
              <a:buClr>
                <a:srgbClr val="008FB2"/>
              </a:buClr>
              <a:buFont typeface="Arial" panose="020B0604020202020204" pitchFamily="34" charset="0"/>
              <a:buChar char="•"/>
            </a:pPr>
            <a:r>
              <a:rPr lang="en-US" b="1" i="0" dirty="0">
                <a:solidFill>
                  <a:srgbClr val="002060"/>
                </a:solidFill>
                <a:effectLst/>
                <a:latin typeface="Arial" panose="020B0604020202020204" pitchFamily="34" charset="0"/>
                <a:cs typeface="Arial" panose="020B0604020202020204" pitchFamily="34" charset="0"/>
              </a:rPr>
              <a:t>Lower deductible – deductible must be satisfied for services subject to co-insurance</a:t>
            </a:r>
          </a:p>
          <a:p>
            <a:pPr marL="341313" indent="-341313" algn="just" fontAlgn="base">
              <a:buClr>
                <a:srgbClr val="008FB2"/>
              </a:buClr>
              <a:buFont typeface="Arial" panose="020B0604020202020204" pitchFamily="34" charset="0"/>
              <a:buChar char="•"/>
            </a:pPr>
            <a:r>
              <a:rPr lang="en-US" b="1" i="0" dirty="0">
                <a:solidFill>
                  <a:srgbClr val="002060"/>
                </a:solidFill>
                <a:effectLst/>
                <a:latin typeface="Arial" panose="020B0604020202020204" pitchFamily="34" charset="0"/>
                <a:cs typeface="Arial" panose="020B0604020202020204" pitchFamily="34" charset="0"/>
              </a:rPr>
              <a:t>Lower Maximum Out of Pocket – The amount that you must pay before the plan covers 100% of all the services subject to co-insurance</a:t>
            </a:r>
          </a:p>
          <a:p>
            <a:pPr marL="341313" indent="-341313" algn="just" fontAlgn="base">
              <a:buClr>
                <a:srgbClr val="008FB2"/>
              </a:buClr>
              <a:buFont typeface="Arial" panose="020B0604020202020204" pitchFamily="34" charset="0"/>
              <a:buChar char="•"/>
            </a:pPr>
            <a:r>
              <a:rPr lang="en-US" b="1" i="0" dirty="0">
                <a:solidFill>
                  <a:srgbClr val="002060"/>
                </a:solidFill>
                <a:effectLst/>
                <a:latin typeface="Arial" panose="020B0604020202020204" pitchFamily="34" charset="0"/>
                <a:cs typeface="Arial" panose="020B0604020202020204" pitchFamily="34" charset="0"/>
              </a:rPr>
              <a:t>$0 co-payment for Telemedicine</a:t>
            </a:r>
          </a:p>
          <a:p>
            <a:pPr marL="341313" indent="-341313" algn="just" fontAlgn="base">
              <a:buClr>
                <a:srgbClr val="008FB2"/>
              </a:buClr>
              <a:buFont typeface="Arial" panose="020B0604020202020204" pitchFamily="34" charset="0"/>
              <a:buChar char="•"/>
            </a:pPr>
            <a:r>
              <a:rPr lang="en-US" b="1" i="0" dirty="0">
                <a:solidFill>
                  <a:srgbClr val="002060"/>
                </a:solidFill>
                <a:effectLst/>
                <a:latin typeface="Arial" panose="020B0604020202020204" pitchFamily="34" charset="0"/>
                <a:cs typeface="Arial" panose="020B0604020202020204" pitchFamily="34" charset="0"/>
              </a:rPr>
              <a:t>$0 co-payment for Generic Seven Drug Classes (both retail &amp; 90-day supply)</a:t>
            </a:r>
          </a:p>
        </p:txBody>
      </p:sp>
    </p:spTree>
    <p:extLst>
      <p:ext uri="{BB962C8B-B14F-4D97-AF65-F5344CB8AC3E}">
        <p14:creationId xmlns:p14="http://schemas.microsoft.com/office/powerpoint/2010/main" val="226792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213360"/>
            <a:ext cx="7620000" cy="114573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65760" algn="l"/>
            <a:r>
              <a:rPr lang="en-US" sz="2600" b="1" dirty="0">
                <a:solidFill>
                  <a:srgbClr val="F7B017"/>
                </a:solidFill>
                <a:latin typeface="Arial Black" panose="020B0604020202020204" pitchFamily="34" charset="0"/>
                <a:cs typeface="Arial Black" panose="020B0604020202020204" pitchFamily="34" charset="0"/>
              </a:rPr>
              <a:t>RETAIL PHARMACY NETWORK</a:t>
            </a:r>
          </a:p>
        </p:txBody>
      </p:sp>
      <p:sp>
        <p:nvSpPr>
          <p:cNvPr id="5" name="TextBox 4"/>
          <p:cNvSpPr txBox="1"/>
          <p:nvPr/>
        </p:nvSpPr>
        <p:spPr>
          <a:xfrm>
            <a:off x="0" y="1473090"/>
            <a:ext cx="7010400" cy="369332"/>
          </a:xfrm>
          <a:prstGeom prst="rect">
            <a:avLst/>
          </a:prstGeom>
          <a:solidFill>
            <a:srgbClr val="1B2B60"/>
          </a:solidFill>
        </p:spPr>
        <p:txBody>
          <a:bodyPr wrap="square" rtlCol="0">
            <a:spAutoFit/>
          </a:bodyPr>
          <a:lstStyle/>
          <a:p>
            <a:r>
              <a:rPr lang="en-US" b="1" dirty="0">
                <a:solidFill>
                  <a:schemeClr val="bg1"/>
                </a:solidFill>
                <a:latin typeface="Azo Sans Uber Regular"/>
                <a:cs typeface="Azo Sans Uber Regular"/>
              </a:rPr>
              <a:t>What pharmacies participate in the Retail Pharmacy Network?</a:t>
            </a:r>
          </a:p>
        </p:txBody>
      </p:sp>
      <p:pic>
        <p:nvPicPr>
          <p:cNvPr id="6" name="Picture 5" descr="C:\Users\235167\AppData\Local\Microsoft\Windows\Temporary Internet Files\Content.IE5\HIUDEIK8\Walgreens_Logo_2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896" y="2364866"/>
            <a:ext cx="811704" cy="11102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235167\AppData\Local\Microsoft\Windows\Temporary Internet Files\Content.IE5\9W8KWA0H\cvs-pharmacy-logo-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269" y="2364866"/>
            <a:ext cx="1290918"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235167\AppData\Local\Microsoft\Windows\Temporary Internet Files\Content.IE5\GDAL47TP\publix-log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192" y="2210398"/>
            <a:ext cx="1138005" cy="14820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illPil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1476138"/>
            <a:ext cx="1840470" cy="4152322"/>
          </a:xfrm>
          <a:prstGeom prst="rect">
            <a:avLst/>
          </a:prstGeom>
        </p:spPr>
      </p:pic>
      <p:pic>
        <p:nvPicPr>
          <p:cNvPr id="10" name="Picture 3" descr="C:\Users\235167\AppData\Local\Microsoft\Windows\Temporary Internet Files\Content.IE5\GM520FUZ\120px-Target_logo.svg[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855224"/>
            <a:ext cx="914400" cy="12115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235167\AppData\Local\Microsoft\Windows\Temporary Internet Files\Content.IE5\FTSIKV2F\walmart_logo_201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9269" y="3855224"/>
            <a:ext cx="1200944"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235167\AppData\Local\Microsoft\Windows\Temporary Internet Files\Content.IE5\L4V1706R\Navarro[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0892" y="4267200"/>
            <a:ext cx="176022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74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5726"/>
            <a:ext cx="9067800" cy="51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2"/>
          <p:cNvSpPr txBox="1">
            <a:spLocks/>
          </p:cNvSpPr>
          <p:nvPr/>
        </p:nvSpPr>
        <p:spPr>
          <a:xfrm>
            <a:off x="3717" y="423654"/>
            <a:ext cx="7620000" cy="114573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65760" algn="l"/>
            <a:r>
              <a:rPr lang="en-US" sz="2600" b="1" dirty="0">
                <a:solidFill>
                  <a:srgbClr val="F7B017"/>
                </a:solidFill>
                <a:latin typeface="Arial Black" panose="020B0604020202020204" pitchFamily="34" charset="0"/>
                <a:cs typeface="Arial Black" panose="020B0604020202020204" pitchFamily="34" charset="0"/>
              </a:rPr>
              <a:t>KNOW BEFORE YOU GO</a:t>
            </a:r>
          </a:p>
        </p:txBody>
      </p:sp>
      <p:pic>
        <p:nvPicPr>
          <p:cNvPr id="6" name="Picture 5">
            <a:extLst>
              <a:ext uri="{FF2B5EF4-FFF2-40B4-BE49-F238E27FC236}">
                <a16:creationId xmlns:a16="http://schemas.microsoft.com/office/drawing/2014/main" id="{E1406B9C-9AD5-C4C6-78AF-D1E5BE576E14}"/>
              </a:ext>
            </a:extLst>
          </p:cNvPr>
          <p:cNvPicPr>
            <a:picLocks noChangeAspect="1"/>
          </p:cNvPicPr>
          <p:nvPr/>
        </p:nvPicPr>
        <p:blipFill>
          <a:blip r:embed="rId3"/>
          <a:stretch>
            <a:fillRect/>
          </a:stretch>
        </p:blipFill>
        <p:spPr>
          <a:xfrm>
            <a:off x="275930" y="2347912"/>
            <a:ext cx="8639470" cy="2758312"/>
          </a:xfrm>
          <a:prstGeom prst="rect">
            <a:avLst/>
          </a:prstGeom>
        </p:spPr>
      </p:pic>
    </p:spTree>
    <p:extLst>
      <p:ext uri="{BB962C8B-B14F-4D97-AF65-F5344CB8AC3E}">
        <p14:creationId xmlns:p14="http://schemas.microsoft.com/office/powerpoint/2010/main" val="1440672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2F43696-8706-344D-BD72-5B59CE5C5377}"/>
              </a:ext>
            </a:extLst>
          </p:cNvPr>
          <p:cNvSpPr txBox="1">
            <a:spLocks/>
          </p:cNvSpPr>
          <p:nvPr/>
        </p:nvSpPr>
        <p:spPr>
          <a:xfrm>
            <a:off x="0" y="0"/>
            <a:ext cx="7620000" cy="937067"/>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65760" algn="l"/>
            <a:r>
              <a:rPr lang="en-US" sz="2800" b="1" dirty="0">
                <a:solidFill>
                  <a:srgbClr val="F7B017"/>
                </a:solidFill>
                <a:latin typeface="Arial Black" panose="020B0604020202020204" pitchFamily="34" charset="0"/>
                <a:cs typeface="Arial Black" panose="020B0604020202020204" pitchFamily="34" charset="0"/>
              </a:rPr>
              <a:t>2024 FLEXIBLE BENEFITS</a:t>
            </a:r>
          </a:p>
        </p:txBody>
      </p:sp>
      <p:sp>
        <p:nvSpPr>
          <p:cNvPr id="5" name="Content Placeholder 4"/>
          <p:cNvSpPr txBox="1">
            <a:spLocks/>
          </p:cNvSpPr>
          <p:nvPr/>
        </p:nvSpPr>
        <p:spPr>
          <a:xfrm>
            <a:off x="228600" y="685800"/>
            <a:ext cx="8534400" cy="601980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gn="just" defTabSz="914400">
              <a:spcBef>
                <a:spcPts val="0"/>
              </a:spcBef>
              <a:buClrTx/>
              <a:buSzTx/>
              <a:buNone/>
            </a:pPr>
            <a:r>
              <a:rPr lang="en-US" sz="1700" b="1" dirty="0">
                <a:solidFill>
                  <a:srgbClr val="002060"/>
                </a:solidFill>
                <a:latin typeface="Arial  "/>
              </a:rPr>
              <a:t>You may purchase any of the offered flexible benefits for yourself or eligible dependents on a pre or post-tax basis through payroll deductions. Benefits become effective the first of the following month after your first payroll deduction.</a:t>
            </a:r>
          </a:p>
          <a:p>
            <a:pPr marL="0" lvl="0" indent="0" algn="just" defTabSz="914400">
              <a:spcBef>
                <a:spcPts val="0"/>
              </a:spcBef>
              <a:buClrTx/>
              <a:buSzTx/>
              <a:buNone/>
            </a:pPr>
            <a:endParaRPr lang="en-US" sz="500" b="1" dirty="0">
              <a:solidFill>
                <a:srgbClr val="002060"/>
              </a:solidFill>
              <a:latin typeface="Arial  "/>
              <a:cs typeface="Arial" panose="020B0604020202020204" pitchFamily="34" charset="0"/>
            </a:endParaRPr>
          </a:p>
          <a:p>
            <a:pPr marL="854075" lvl="0" indent="-390525" defTabSz="914400">
              <a:spcBef>
                <a:spcPts val="0"/>
              </a:spcBef>
              <a:buClr>
                <a:srgbClr val="008FB2"/>
              </a:buClr>
              <a:buSzTx/>
              <a:buFont typeface="Wingdings" panose="05000000000000000000" pitchFamily="2" charset="2"/>
              <a:buChar char="§"/>
            </a:pPr>
            <a:r>
              <a:rPr lang="en-US" sz="1700" b="1" dirty="0">
                <a:solidFill>
                  <a:srgbClr val="002060"/>
                </a:solidFill>
                <a:latin typeface="Arial  "/>
                <a:cs typeface="Arial" panose="020B0604020202020204" pitchFamily="34" charset="0"/>
              </a:rPr>
              <a:t>Dental:</a:t>
            </a:r>
            <a:r>
              <a:rPr lang="en-US" sz="1700" dirty="0">
                <a:solidFill>
                  <a:srgbClr val="002060"/>
                </a:solidFill>
                <a:latin typeface="Arial  "/>
                <a:cs typeface="Arial" panose="020B0604020202020204" pitchFamily="34" charset="0"/>
              </a:rPr>
              <a:t> </a:t>
            </a:r>
          </a:p>
          <a:p>
            <a:pPr marL="1427163" lvl="1" indent="-403225" defTabSz="914400">
              <a:spcBef>
                <a:spcPts val="0"/>
              </a:spcBef>
              <a:buClr>
                <a:srgbClr val="008FB2"/>
              </a:buClr>
              <a:buSzTx/>
              <a:buFont typeface="Courier New" panose="02070309020205020404" pitchFamily="49" charset="0"/>
              <a:buChar char="o"/>
            </a:pPr>
            <a:r>
              <a:rPr lang="en-US" sz="1700" dirty="0">
                <a:solidFill>
                  <a:srgbClr val="002060"/>
                </a:solidFill>
                <a:latin typeface="Arial  "/>
                <a:cs typeface="Arial" panose="020B0604020202020204" pitchFamily="34" charset="0"/>
              </a:rPr>
              <a:t>Delta Dental (DHMO &amp; PPO) </a:t>
            </a:r>
          </a:p>
          <a:p>
            <a:pPr marL="1427163" lvl="1" indent="-403225" defTabSz="914400">
              <a:spcBef>
                <a:spcPts val="0"/>
              </a:spcBef>
              <a:buClr>
                <a:srgbClr val="008FB2"/>
              </a:buClr>
              <a:buSzTx/>
              <a:buFont typeface="Courier New" panose="02070309020205020404" pitchFamily="49" charset="0"/>
              <a:buChar char="o"/>
            </a:pPr>
            <a:r>
              <a:rPr lang="en-US" sz="1700" dirty="0">
                <a:solidFill>
                  <a:srgbClr val="002060"/>
                </a:solidFill>
                <a:latin typeface="Arial  "/>
                <a:cs typeface="Arial" panose="020B0604020202020204" pitchFamily="34" charset="0"/>
              </a:rPr>
              <a:t>UnitedHealthcare Dental (DHMO &amp; PPO) (This benefit is not offered to employees represented by FOP)</a:t>
            </a:r>
          </a:p>
          <a:p>
            <a:pPr marL="854075" lvl="0" indent="-390525" defTabSz="914400">
              <a:spcBef>
                <a:spcPts val="0"/>
              </a:spcBef>
              <a:buClr>
                <a:srgbClr val="008FB2"/>
              </a:buClr>
              <a:buSzTx/>
              <a:buFont typeface="Wingdings" panose="05000000000000000000" pitchFamily="2" charset="2"/>
              <a:buChar char="§"/>
            </a:pPr>
            <a:r>
              <a:rPr lang="en-US" sz="1700" b="1" dirty="0">
                <a:solidFill>
                  <a:srgbClr val="002060"/>
                </a:solidFill>
                <a:latin typeface="Arial  "/>
                <a:cs typeface="Arial" panose="020B0604020202020204" pitchFamily="34" charset="0"/>
              </a:rPr>
              <a:t>Vision:</a:t>
            </a:r>
            <a:r>
              <a:rPr lang="en-US" sz="1700" dirty="0">
                <a:solidFill>
                  <a:srgbClr val="002060"/>
                </a:solidFill>
                <a:latin typeface="Arial  "/>
                <a:cs typeface="Arial" panose="020B0604020202020204" pitchFamily="34" charset="0"/>
              </a:rPr>
              <a:t> EyeMed</a:t>
            </a:r>
          </a:p>
          <a:p>
            <a:pPr marL="854075" lvl="0" indent="-390525" defTabSz="914400">
              <a:spcBef>
                <a:spcPts val="0"/>
              </a:spcBef>
              <a:buClr>
                <a:srgbClr val="008FB2"/>
              </a:buClr>
              <a:buSzTx/>
              <a:buFont typeface="Wingdings" panose="05000000000000000000" pitchFamily="2" charset="2"/>
              <a:buChar char="§"/>
            </a:pPr>
            <a:r>
              <a:rPr lang="en-US" sz="1700" b="1" dirty="0">
                <a:solidFill>
                  <a:srgbClr val="002060"/>
                </a:solidFill>
                <a:latin typeface="Arial  "/>
                <a:cs typeface="Arial" panose="020B0604020202020204" pitchFamily="34" charset="0"/>
              </a:rPr>
              <a:t>Flexible Spending Accounts ( Medical &amp; Dependent Care):</a:t>
            </a:r>
            <a:r>
              <a:rPr lang="en-US" sz="1700" dirty="0">
                <a:solidFill>
                  <a:srgbClr val="002060"/>
                </a:solidFill>
                <a:latin typeface="Arial  "/>
                <a:cs typeface="Arial" panose="020B0604020202020204" pitchFamily="34" charset="0"/>
              </a:rPr>
              <a:t> TASC</a:t>
            </a:r>
          </a:p>
          <a:p>
            <a:pPr marL="854075" lvl="0" indent="-390525" defTabSz="914400">
              <a:spcBef>
                <a:spcPts val="0"/>
              </a:spcBef>
              <a:buClr>
                <a:srgbClr val="008FB2"/>
              </a:buClr>
              <a:buSzTx/>
              <a:buFont typeface="Wingdings" panose="05000000000000000000" pitchFamily="2" charset="2"/>
              <a:buChar char="§"/>
            </a:pPr>
            <a:r>
              <a:rPr lang="en-US" sz="1700" b="1" dirty="0">
                <a:solidFill>
                  <a:srgbClr val="002060"/>
                </a:solidFill>
                <a:latin typeface="Arial  "/>
                <a:cs typeface="Arial" panose="020B0604020202020204" pitchFamily="34" charset="0"/>
              </a:rPr>
              <a:t>Short Term Disability Upgrade Plans:</a:t>
            </a:r>
            <a:r>
              <a:rPr lang="en-US" sz="1700" dirty="0">
                <a:solidFill>
                  <a:srgbClr val="002060"/>
                </a:solidFill>
                <a:latin typeface="Arial  "/>
                <a:cs typeface="Arial" panose="020B0604020202020204" pitchFamily="34" charset="0"/>
              </a:rPr>
              <a:t> The Standard</a:t>
            </a:r>
          </a:p>
          <a:p>
            <a:pPr marL="854075" lvl="0" indent="-390525" defTabSz="914400">
              <a:spcBef>
                <a:spcPts val="0"/>
              </a:spcBef>
              <a:buClr>
                <a:srgbClr val="008FB2"/>
              </a:buClr>
              <a:buSzTx/>
              <a:buFont typeface="Wingdings" panose="05000000000000000000" pitchFamily="2" charset="2"/>
              <a:buChar char="§"/>
            </a:pPr>
            <a:r>
              <a:rPr lang="en-US" sz="1700" b="1" dirty="0">
                <a:solidFill>
                  <a:srgbClr val="002060"/>
                </a:solidFill>
                <a:latin typeface="Arial  "/>
                <a:cs typeface="Arial" panose="020B0604020202020204" pitchFamily="34" charset="0"/>
              </a:rPr>
              <a:t>Long Term Disability Upgrade Plans:</a:t>
            </a:r>
            <a:r>
              <a:rPr lang="en-US" sz="1700" dirty="0">
                <a:solidFill>
                  <a:srgbClr val="002060"/>
                </a:solidFill>
                <a:latin typeface="Arial  "/>
                <a:cs typeface="Arial" panose="020B0604020202020204" pitchFamily="34" charset="0"/>
              </a:rPr>
              <a:t> The Standard</a:t>
            </a:r>
          </a:p>
          <a:p>
            <a:pPr marL="854075" indent="-390525" defTabSz="914400">
              <a:spcBef>
                <a:spcPts val="0"/>
              </a:spcBef>
              <a:buClr>
                <a:srgbClr val="008FB2"/>
              </a:buClr>
              <a:buSzTx/>
              <a:buFont typeface="Wingdings" panose="05000000000000000000" pitchFamily="2" charset="2"/>
              <a:buChar char="§"/>
            </a:pPr>
            <a:r>
              <a:rPr lang="en-US" sz="1700" b="1" dirty="0">
                <a:solidFill>
                  <a:srgbClr val="002060"/>
                </a:solidFill>
                <a:latin typeface="Arial  "/>
                <a:cs typeface="Arial" panose="020B0604020202020204" pitchFamily="34" charset="0"/>
              </a:rPr>
              <a:t>Hospital Indemnity Coverage:</a:t>
            </a:r>
            <a:r>
              <a:rPr lang="en-US" sz="1700" dirty="0">
                <a:solidFill>
                  <a:srgbClr val="002060"/>
                </a:solidFill>
                <a:latin typeface="Arial  "/>
                <a:cs typeface="Arial" panose="020B0604020202020204" pitchFamily="34" charset="0"/>
              </a:rPr>
              <a:t> Metropolitan Life Insurance Company (MetLife)</a:t>
            </a:r>
          </a:p>
          <a:p>
            <a:pPr marL="854075" lvl="0" indent="-390525" defTabSz="914400">
              <a:spcBef>
                <a:spcPts val="0"/>
              </a:spcBef>
              <a:buClr>
                <a:srgbClr val="008FB2"/>
              </a:buClr>
              <a:buSzTx/>
              <a:buFont typeface="Wingdings" panose="05000000000000000000" pitchFamily="2" charset="2"/>
              <a:buChar char="§"/>
            </a:pPr>
            <a:r>
              <a:rPr lang="en-US" sz="1700" b="1" dirty="0">
                <a:solidFill>
                  <a:srgbClr val="002060"/>
                </a:solidFill>
                <a:latin typeface="Arial  "/>
                <a:cs typeface="Arial" panose="020B0604020202020204" pitchFamily="34" charset="0"/>
              </a:rPr>
              <a:t>Legal:</a:t>
            </a:r>
            <a:r>
              <a:rPr lang="en-US" sz="1700" dirty="0">
                <a:solidFill>
                  <a:srgbClr val="002060"/>
                </a:solidFill>
                <a:latin typeface="Arial  "/>
                <a:cs typeface="Arial" panose="020B0604020202020204" pitchFamily="34" charset="0"/>
              </a:rPr>
              <a:t> </a:t>
            </a:r>
          </a:p>
          <a:p>
            <a:pPr marL="1427163" lvl="1" indent="-403225" defTabSz="914400">
              <a:spcBef>
                <a:spcPts val="0"/>
              </a:spcBef>
              <a:buClr>
                <a:srgbClr val="008FB2"/>
              </a:buClr>
              <a:buSzTx/>
              <a:buFont typeface="Courier New" panose="02070309020205020404" pitchFamily="49" charset="0"/>
              <a:buChar char="o"/>
            </a:pPr>
            <a:r>
              <a:rPr lang="en-US" sz="1700" dirty="0">
                <a:solidFill>
                  <a:srgbClr val="002060"/>
                </a:solidFill>
                <a:latin typeface="Arial  "/>
                <a:cs typeface="Arial" panose="020B0604020202020204" pitchFamily="34" charset="0"/>
              </a:rPr>
              <a:t>ARAG </a:t>
            </a:r>
          </a:p>
          <a:p>
            <a:pPr marL="1427163" lvl="1" indent="-403225" defTabSz="914400">
              <a:spcBef>
                <a:spcPts val="0"/>
              </a:spcBef>
              <a:buClr>
                <a:srgbClr val="008FB2"/>
              </a:buClr>
              <a:buSzTx/>
              <a:buFont typeface="Courier New" panose="02070309020205020404" pitchFamily="49" charset="0"/>
              <a:buChar char="o"/>
            </a:pPr>
            <a:r>
              <a:rPr lang="en-US" sz="1700" dirty="0">
                <a:solidFill>
                  <a:srgbClr val="002060"/>
                </a:solidFill>
                <a:latin typeface="Arial  "/>
                <a:cs typeface="Arial" panose="020B0604020202020204" pitchFamily="34" charset="0"/>
              </a:rPr>
              <a:t>MetLife (This benefit is not offered to employees represented by UTD)</a:t>
            </a:r>
          </a:p>
          <a:p>
            <a:pPr marL="854075" lvl="0" indent="-390525" defTabSz="914400">
              <a:spcBef>
                <a:spcPts val="0"/>
              </a:spcBef>
              <a:buClr>
                <a:srgbClr val="008FB2"/>
              </a:buClr>
              <a:buSzTx/>
              <a:buFont typeface="Wingdings" panose="05000000000000000000" pitchFamily="2" charset="2"/>
              <a:buChar char="§"/>
            </a:pPr>
            <a:r>
              <a:rPr lang="en-US" sz="1700" b="1" dirty="0">
                <a:solidFill>
                  <a:srgbClr val="002060"/>
                </a:solidFill>
                <a:latin typeface="Arial  "/>
                <a:cs typeface="Arial" panose="020B0604020202020204" pitchFamily="34" charset="0"/>
              </a:rPr>
              <a:t>Identity Theft Protection:</a:t>
            </a:r>
            <a:r>
              <a:rPr lang="en-US" sz="1700" dirty="0">
                <a:solidFill>
                  <a:srgbClr val="002060"/>
                </a:solidFill>
                <a:latin typeface="Arial  "/>
                <a:cs typeface="Arial" panose="020B0604020202020204" pitchFamily="34" charset="0"/>
              </a:rPr>
              <a:t> ID Watchdog</a:t>
            </a:r>
          </a:p>
          <a:p>
            <a:pPr marL="854075" lvl="0" indent="-390525" defTabSz="914400">
              <a:spcBef>
                <a:spcPts val="0"/>
              </a:spcBef>
              <a:buClr>
                <a:srgbClr val="008FB2"/>
              </a:buClr>
              <a:buSzTx/>
              <a:buFont typeface="Wingdings" panose="05000000000000000000" pitchFamily="2" charset="2"/>
              <a:buChar char="§"/>
            </a:pPr>
            <a:r>
              <a:rPr lang="en-US" sz="1700" b="1" dirty="0">
                <a:solidFill>
                  <a:srgbClr val="002060"/>
                </a:solidFill>
                <a:latin typeface="Arial  "/>
                <a:cs typeface="Arial" panose="020B0604020202020204" pitchFamily="34" charset="0"/>
              </a:rPr>
              <a:t>Voluntary Life:</a:t>
            </a:r>
            <a:r>
              <a:rPr lang="en-US" sz="1700" dirty="0">
                <a:solidFill>
                  <a:srgbClr val="002060"/>
                </a:solidFill>
                <a:latin typeface="Arial  "/>
                <a:cs typeface="Arial" panose="020B0604020202020204" pitchFamily="34" charset="0"/>
              </a:rPr>
              <a:t> Metropolitan Life Insurance Company (MetLife)</a:t>
            </a:r>
          </a:p>
          <a:p>
            <a:pPr marL="854075" lvl="0" indent="-390525" defTabSz="914400">
              <a:spcBef>
                <a:spcPts val="0"/>
              </a:spcBef>
              <a:buClr>
                <a:srgbClr val="008FB2"/>
              </a:buClr>
              <a:buSzTx/>
              <a:buFont typeface="Wingdings" panose="05000000000000000000" pitchFamily="2" charset="2"/>
              <a:buChar char="§"/>
            </a:pPr>
            <a:r>
              <a:rPr lang="en-US" sz="1700" b="1" dirty="0">
                <a:solidFill>
                  <a:srgbClr val="002060"/>
                </a:solidFill>
                <a:latin typeface="Arial  "/>
                <a:cs typeface="Arial" panose="020B0604020202020204" pitchFamily="34" charset="0"/>
              </a:rPr>
              <a:t>Accidental Death &amp; Dismemberment (AD&amp;D):</a:t>
            </a:r>
            <a:r>
              <a:rPr lang="en-US" sz="1700" dirty="0">
                <a:solidFill>
                  <a:srgbClr val="002060"/>
                </a:solidFill>
                <a:latin typeface="Arial  "/>
                <a:cs typeface="Arial" panose="020B0604020202020204" pitchFamily="34" charset="0"/>
              </a:rPr>
              <a:t>Metropolitan Life </a:t>
            </a:r>
          </a:p>
          <a:p>
            <a:pPr marL="1139825" lvl="0" indent="-285750" defTabSz="914400">
              <a:spcBef>
                <a:spcPts val="0"/>
              </a:spcBef>
              <a:buClr>
                <a:srgbClr val="008FB2"/>
              </a:buClr>
              <a:buSzTx/>
              <a:buFont typeface="Wingdings" panose="05000000000000000000" pitchFamily="2" charset="2"/>
              <a:buChar char="§"/>
            </a:pPr>
            <a:r>
              <a:rPr lang="en-US" sz="1700" dirty="0">
                <a:solidFill>
                  <a:srgbClr val="002060"/>
                </a:solidFill>
                <a:latin typeface="Arial  "/>
                <a:cs typeface="Arial" panose="020B0604020202020204" pitchFamily="34" charset="0"/>
              </a:rPr>
              <a:t>Insurance Company (MetLife) (This benefit is not offered to employees represented by AFSCME)</a:t>
            </a:r>
          </a:p>
          <a:p>
            <a:pPr marL="573088" lvl="0" indent="-292100" defTabSz="914400">
              <a:spcBef>
                <a:spcPts val="0"/>
              </a:spcBef>
              <a:buClr>
                <a:srgbClr val="4472C4"/>
              </a:buClr>
              <a:buSzTx/>
              <a:buFont typeface="Wingdings" panose="05000000000000000000" pitchFamily="2" charset="2"/>
              <a:buChar char="§"/>
            </a:pPr>
            <a:endParaRPr lang="en-US" sz="1700" b="1" dirty="0">
              <a:solidFill>
                <a:prstClr val="black">
                  <a:lumMod val="75000"/>
                  <a:lumOff val="25000"/>
                </a:prstClr>
              </a:solidFill>
              <a:latin typeface="Arial  "/>
              <a:cs typeface="Arial" panose="020B0604020202020204" pitchFamily="34" charset="0"/>
            </a:endParaRPr>
          </a:p>
          <a:p>
            <a:pPr marL="0" lvl="0" indent="0" defTabSz="914400">
              <a:spcBef>
                <a:spcPts val="0"/>
              </a:spcBef>
              <a:buClrTx/>
              <a:buSzTx/>
              <a:buNone/>
            </a:pPr>
            <a:endParaRPr lang="en-US" sz="2000" b="1" dirty="0">
              <a:solidFill>
                <a:prstClr val="black"/>
              </a:solidFill>
              <a:latin typeface="Arial" panose="020B0604020202020204" pitchFamily="34" charset="0"/>
              <a:cs typeface="Arial" panose="020B0604020202020204" pitchFamily="34" charset="0"/>
            </a:endParaRPr>
          </a:p>
          <a:p>
            <a:pPr marL="0" lvl="0" indent="0" algn="just" defTabSz="914400">
              <a:spcBef>
                <a:spcPts val="0"/>
              </a:spcBef>
              <a:buClrTx/>
              <a:buSzTx/>
              <a:buNone/>
            </a:pPr>
            <a:endParaRPr lang="en-US" sz="2000" b="1" dirty="0">
              <a:solidFill>
                <a:prstClr val="black"/>
              </a:solidFill>
              <a:latin typeface="Azo Sans"/>
            </a:endParaRPr>
          </a:p>
          <a:p>
            <a:pPr marL="0" lvl="0" indent="0" algn="just" defTabSz="914400">
              <a:spcBef>
                <a:spcPts val="0"/>
              </a:spcBef>
              <a:buClrTx/>
              <a:buSzTx/>
              <a:buNone/>
            </a:pPr>
            <a:endParaRPr lang="en-US" sz="2000" b="1" dirty="0">
              <a:solidFill>
                <a:prstClr val="black"/>
              </a:solidFill>
              <a:latin typeface="Azo Sans"/>
            </a:endParaRPr>
          </a:p>
          <a:p>
            <a:pPr marL="0" lvl="0" indent="0" algn="just" defTabSz="914400">
              <a:spcBef>
                <a:spcPts val="0"/>
              </a:spcBef>
              <a:buClrTx/>
              <a:buSzTx/>
              <a:buNone/>
            </a:pPr>
            <a:endParaRPr lang="en-US" sz="2000" b="1" dirty="0">
              <a:solidFill>
                <a:prstClr val="black"/>
              </a:solidFill>
              <a:latin typeface="Azo Sans"/>
            </a:endParaRPr>
          </a:p>
          <a:p>
            <a:pPr marL="0" lvl="0" indent="0" algn="just" defTabSz="914400">
              <a:spcBef>
                <a:spcPts val="0"/>
              </a:spcBef>
              <a:buClrTx/>
              <a:buSzTx/>
              <a:buNone/>
            </a:pPr>
            <a:endParaRPr lang="en-US" sz="2000" b="1" dirty="0">
              <a:solidFill>
                <a:srgbClr val="1B2B60"/>
              </a:solidFill>
              <a:latin typeface="Arial"/>
              <a:cs typeface="Arial"/>
            </a:endParaRPr>
          </a:p>
          <a:p>
            <a:pPr marL="0" lvl="0" indent="0" algn="just" defTabSz="914400">
              <a:spcBef>
                <a:spcPts val="0"/>
              </a:spcBef>
              <a:buClrTx/>
              <a:buSzTx/>
              <a:buNone/>
            </a:pPr>
            <a:endParaRPr lang="en-US" sz="2000" b="1" dirty="0">
              <a:solidFill>
                <a:prstClr val="black"/>
              </a:solidFill>
              <a:latin typeface="Azo Sans"/>
              <a:cs typeface="Azo Sans"/>
            </a:endParaRPr>
          </a:p>
        </p:txBody>
      </p:sp>
    </p:spTree>
    <p:extLst>
      <p:ext uri="{BB962C8B-B14F-4D97-AF65-F5344CB8AC3E}">
        <p14:creationId xmlns:p14="http://schemas.microsoft.com/office/powerpoint/2010/main" val="3358469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2F43696-8706-344D-BD72-5B59CE5C5377}"/>
              </a:ext>
            </a:extLst>
          </p:cNvPr>
          <p:cNvSpPr txBox="1">
            <a:spLocks/>
          </p:cNvSpPr>
          <p:nvPr/>
        </p:nvSpPr>
        <p:spPr>
          <a:xfrm>
            <a:off x="0" y="636087"/>
            <a:ext cx="9296400" cy="937067"/>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1775" algn="l"/>
            <a:r>
              <a:rPr lang="en-US" sz="2800" b="1" dirty="0">
                <a:solidFill>
                  <a:srgbClr val="F7B017"/>
                </a:solidFill>
                <a:latin typeface="Arial Black" panose="020B0604020202020204" pitchFamily="34" charset="0"/>
                <a:cs typeface="Arial Black" panose="020B0604020202020204" pitchFamily="34" charset="0"/>
              </a:rPr>
              <a:t>DEPENDENT ELIGIBILITY DOCUMENTATION </a:t>
            </a:r>
          </a:p>
        </p:txBody>
      </p:sp>
      <p:sp>
        <p:nvSpPr>
          <p:cNvPr id="5" name="Content Placeholder 4"/>
          <p:cNvSpPr txBox="1">
            <a:spLocks/>
          </p:cNvSpPr>
          <p:nvPr/>
        </p:nvSpPr>
        <p:spPr>
          <a:xfrm>
            <a:off x="585216" y="1600200"/>
            <a:ext cx="7967870" cy="472440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85750" indent="-285750" algn="just">
              <a:buClr>
                <a:srgbClr val="008FB2"/>
              </a:buClr>
              <a:buSzPct val="100000"/>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Dependent Social Security Numbers are required during the enrollment process</a:t>
            </a:r>
          </a:p>
          <a:p>
            <a:pPr marL="171450" indent="-171450" algn="just">
              <a:buClr>
                <a:srgbClr val="008FB2"/>
              </a:buClr>
              <a:buSzPct val="100000"/>
              <a:buFont typeface="Arial" panose="020B0604020202020204" pitchFamily="34" charset="0"/>
              <a:buChar char="•"/>
            </a:pPr>
            <a:endParaRPr lang="en-US" sz="1200" b="1" dirty="0">
              <a:solidFill>
                <a:srgbClr val="002060"/>
              </a:solidFill>
              <a:latin typeface="Arial" panose="020B0604020202020204" pitchFamily="34" charset="0"/>
              <a:cs typeface="Arial" panose="020B0604020202020204" pitchFamily="34" charset="0"/>
            </a:endParaRPr>
          </a:p>
          <a:p>
            <a:pPr marL="285750" indent="-285750" algn="just">
              <a:buClr>
                <a:srgbClr val="008FB2"/>
              </a:buClr>
              <a:buSzPct val="100000"/>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Dependent documentation must be provided when requested. Failure to submit this required documentation will result in termination of your dependent coverage</a:t>
            </a:r>
          </a:p>
          <a:p>
            <a:pPr marL="171450" indent="-171450" algn="just">
              <a:buClr>
                <a:srgbClr val="008FB2"/>
              </a:buClr>
              <a:buSzPct val="100000"/>
              <a:buFont typeface="Arial" panose="020B0604020202020204" pitchFamily="34" charset="0"/>
              <a:buChar char="•"/>
            </a:pPr>
            <a:endParaRPr lang="en-US" sz="100" b="1" dirty="0">
              <a:solidFill>
                <a:srgbClr val="002060"/>
              </a:solidFill>
              <a:latin typeface="Arial" panose="020B0604020202020204" pitchFamily="34" charset="0"/>
              <a:cs typeface="Arial" panose="020B0604020202020204" pitchFamily="34" charset="0"/>
            </a:endParaRPr>
          </a:p>
          <a:p>
            <a:pPr marL="285750" indent="-285750" algn="just">
              <a:buClr>
                <a:srgbClr val="008FB2"/>
              </a:buClr>
              <a:buSzPct val="100000"/>
              <a:buFont typeface="Arial" panose="020B0604020202020204" pitchFamily="34" charset="0"/>
              <a:buChar char="•"/>
            </a:pPr>
            <a:r>
              <a:rPr lang="en-US" sz="2000" b="1" dirty="0">
                <a:solidFill>
                  <a:srgbClr val="002060"/>
                </a:solidFill>
                <a:latin typeface="Arial" panose="020B0604020202020204" pitchFamily="34" charset="0"/>
                <a:cs typeface="Arial" panose="020B0604020202020204" pitchFamily="34" charset="0"/>
              </a:rPr>
              <a:t>Domestic partner of the same-sex and legally married are able to be added on a tax-free basis with a marriage certificate</a:t>
            </a:r>
          </a:p>
          <a:p>
            <a:endParaRPr lang="en-US" sz="1400" b="1" dirty="0">
              <a:solidFill>
                <a:schemeClr val="tx2">
                  <a:lumMod val="75000"/>
                </a:schemeClr>
              </a:solidFill>
              <a:latin typeface="Azo Sans"/>
              <a:cs typeface="Arial"/>
            </a:endParaRPr>
          </a:p>
        </p:txBody>
      </p:sp>
      <p:pic>
        <p:nvPicPr>
          <p:cNvPr id="6" name="Picture 5" descr="babi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951" y="5410200"/>
            <a:ext cx="2438400" cy="975360"/>
          </a:xfrm>
          <a:prstGeom prst="rect">
            <a:avLst/>
          </a:prstGeom>
        </p:spPr>
      </p:pic>
    </p:spTree>
    <p:extLst>
      <p:ext uri="{BB962C8B-B14F-4D97-AF65-F5344CB8AC3E}">
        <p14:creationId xmlns:p14="http://schemas.microsoft.com/office/powerpoint/2010/main" val="1567861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6136" y="1828800"/>
            <a:ext cx="8382000" cy="2462213"/>
          </a:xfrm>
          <a:prstGeom prst="rect">
            <a:avLst/>
          </a:prstGeom>
        </p:spPr>
        <p:txBody>
          <a:bodyPr wrap="square">
            <a:spAutoFit/>
          </a:bodyPr>
          <a:lstStyle/>
          <a:p>
            <a:pPr algn="just"/>
            <a:r>
              <a:rPr lang="en-US" sz="2400" b="1" dirty="0">
                <a:solidFill>
                  <a:srgbClr val="002060"/>
                </a:solidFill>
                <a:latin typeface="Arial" panose="020B0604020202020204" pitchFamily="34" charset="0"/>
                <a:cs typeface="Arial" panose="020B0604020202020204" pitchFamily="34" charset="0"/>
              </a:rPr>
              <a:t>Online and mobile tool that quickly helps you find cost and quality information by ranking local providers in an easy-to-read color system. </a:t>
            </a:r>
          </a:p>
          <a:p>
            <a:endParaRPr lang="en-US" sz="1000" dirty="0">
              <a:solidFill>
                <a:srgbClr val="002060"/>
              </a:solidFill>
              <a:latin typeface="Arial" panose="020B0604020202020204" pitchFamily="34" charset="0"/>
              <a:cs typeface="Arial" panose="020B0604020202020204" pitchFamily="34" charset="0"/>
            </a:endParaRPr>
          </a:p>
          <a:p>
            <a:endParaRPr lang="en-US" sz="1500" dirty="0">
              <a:solidFill>
                <a:srgbClr val="002060"/>
              </a:solidFill>
              <a:latin typeface="Arial" panose="020B0604020202020204" pitchFamily="34" charset="0"/>
              <a:cs typeface="Arial" panose="020B0604020202020204" pitchFamily="34" charset="0"/>
            </a:endParaRPr>
          </a:p>
          <a:p>
            <a:pPr algn="just"/>
            <a:r>
              <a:rPr lang="en-US" b="1" dirty="0">
                <a:solidFill>
                  <a:srgbClr val="002060"/>
                </a:solidFill>
                <a:latin typeface="Azo Sans"/>
                <a:cs typeface="Arial"/>
              </a:rPr>
              <a:t>	</a:t>
            </a:r>
          </a:p>
          <a:p>
            <a:pPr marL="3017520" indent="-285750" algn="just">
              <a:buSzPct val="150000"/>
              <a:buBlip>
                <a:blip r:embed="rId2"/>
              </a:buBlip>
            </a:pPr>
            <a:endParaRPr lang="en-US" b="1" dirty="0">
              <a:solidFill>
                <a:srgbClr val="002060"/>
              </a:solidFill>
              <a:latin typeface="Arial"/>
              <a:cs typeface="Arial"/>
            </a:endParaRPr>
          </a:p>
          <a:p>
            <a:pPr algn="just"/>
            <a:endParaRPr lang="en-US" b="1" dirty="0">
              <a:solidFill>
                <a:srgbClr val="002060"/>
              </a:solidFill>
              <a:latin typeface="Azo Sans"/>
              <a:cs typeface="Azo Sans"/>
            </a:endParaRPr>
          </a:p>
        </p:txBody>
      </p:sp>
      <p:sp>
        <p:nvSpPr>
          <p:cNvPr id="4" name="Title 2"/>
          <p:cNvSpPr txBox="1">
            <a:spLocks/>
          </p:cNvSpPr>
          <p:nvPr/>
        </p:nvSpPr>
        <p:spPr>
          <a:xfrm>
            <a:off x="0" y="279400"/>
            <a:ext cx="9144000" cy="13208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65760" algn="l"/>
            <a:r>
              <a:rPr lang="en-US" sz="2800" b="1" dirty="0">
                <a:solidFill>
                  <a:srgbClr val="002060"/>
                </a:solidFill>
                <a:latin typeface="Arial Black" panose="020B0604020202020204" pitchFamily="34" charset="0"/>
                <a:cs typeface="Arial Black" panose="020B0604020202020204" pitchFamily="34" charset="0"/>
              </a:rPr>
              <a:t>         </a:t>
            </a:r>
            <a:r>
              <a:rPr lang="en-US" sz="2800" b="1" dirty="0">
                <a:solidFill>
                  <a:srgbClr val="F7B017"/>
                </a:solidFill>
                <a:latin typeface="Arial Black" panose="020B0604020202020204" pitchFamily="34" charset="0"/>
                <a:cs typeface="Arial Black" panose="020B0604020202020204" pitchFamily="34" charset="0"/>
              </a:rPr>
              <a:t>HEALTHCARE BLUEBOOK</a:t>
            </a:r>
          </a:p>
          <a:p>
            <a:pPr marL="365760" algn="l"/>
            <a:r>
              <a:rPr lang="en-US" sz="2800" b="1" dirty="0">
                <a:solidFill>
                  <a:srgbClr val="F7B017"/>
                </a:solidFill>
                <a:latin typeface="Arial Black" panose="020B0604020202020204" pitchFamily="34" charset="0"/>
                <a:cs typeface="Arial Black" panose="020B0604020202020204" pitchFamily="34" charset="0"/>
              </a:rPr>
              <a:t>         TRANSPARENCY TOOL</a:t>
            </a:r>
          </a:p>
        </p:txBody>
      </p:sp>
      <p:sp>
        <p:nvSpPr>
          <p:cNvPr id="2" name="TextBox 1"/>
          <p:cNvSpPr txBox="1"/>
          <p:nvPr/>
        </p:nvSpPr>
        <p:spPr>
          <a:xfrm>
            <a:off x="304800" y="3029902"/>
            <a:ext cx="3505200" cy="3447098"/>
          </a:xfrm>
          <a:prstGeom prst="rect">
            <a:avLst/>
          </a:prstGeom>
          <a:noFill/>
        </p:spPr>
        <p:txBody>
          <a:bodyPr wrap="square" rtlCol="0">
            <a:spAutoFit/>
          </a:bodyPr>
          <a:lstStyle/>
          <a:p>
            <a:r>
              <a:rPr lang="en-US" sz="2000" b="1" dirty="0">
                <a:solidFill>
                  <a:srgbClr val="002060"/>
                </a:solidFill>
                <a:latin typeface="Arial" panose="020B0604020202020204" pitchFamily="34" charset="0"/>
                <a:cs typeface="Arial" panose="020B0604020202020204" pitchFamily="34" charset="0"/>
              </a:rPr>
              <a:t>Knowing </a:t>
            </a:r>
            <a:r>
              <a:rPr lang="en-US" sz="2000" b="1" i="1" dirty="0">
                <a:solidFill>
                  <a:srgbClr val="002060"/>
                </a:solidFill>
                <a:latin typeface="Arial" panose="020B0604020202020204" pitchFamily="34" charset="0"/>
                <a:cs typeface="Arial" panose="020B0604020202020204" pitchFamily="34" charset="0"/>
              </a:rPr>
              <a:t>how much </a:t>
            </a:r>
            <a:r>
              <a:rPr lang="en-US" sz="2000" b="1" dirty="0">
                <a:solidFill>
                  <a:srgbClr val="002060"/>
                </a:solidFill>
                <a:latin typeface="Arial" panose="020B0604020202020204" pitchFamily="34" charset="0"/>
                <a:cs typeface="Arial" panose="020B0604020202020204" pitchFamily="34" charset="0"/>
              </a:rPr>
              <a:t>your care cost is just as helpful as finding the right provider.</a:t>
            </a:r>
          </a:p>
          <a:p>
            <a:endParaRPr lang="en-US" sz="1200" b="1" dirty="0">
              <a:solidFill>
                <a:srgbClr val="002060"/>
              </a:solidFill>
              <a:latin typeface="Arial" panose="020B0604020202020204" pitchFamily="34" charset="0"/>
              <a:cs typeface="Arial" panose="020B0604020202020204" pitchFamily="34" charset="0"/>
            </a:endParaRPr>
          </a:p>
          <a:p>
            <a:r>
              <a:rPr lang="en-US" sz="2000" b="1" dirty="0">
                <a:solidFill>
                  <a:srgbClr val="002060"/>
                </a:solidFill>
                <a:latin typeface="Arial" panose="020B0604020202020204" pitchFamily="34" charset="0"/>
                <a:cs typeface="Arial" panose="020B0604020202020204" pitchFamily="34" charset="0"/>
              </a:rPr>
              <a:t>Healthcare Bluebook is available to you as part of your benefits plan for those enrolled in a Cigna plan.</a:t>
            </a:r>
          </a:p>
          <a:p>
            <a:endParaRPr lang="en-US" dirty="0"/>
          </a:p>
        </p:txBody>
      </p:sp>
      <p:sp>
        <p:nvSpPr>
          <p:cNvPr id="6" name="TextBox 5"/>
          <p:cNvSpPr txBox="1"/>
          <p:nvPr/>
        </p:nvSpPr>
        <p:spPr>
          <a:xfrm>
            <a:off x="1143000" y="5719227"/>
            <a:ext cx="6477000" cy="984885"/>
          </a:xfrm>
          <a:prstGeom prst="rect">
            <a:avLst/>
          </a:prstGeom>
          <a:noFill/>
        </p:spPr>
        <p:txBody>
          <a:bodyPr wrap="square" rtlCol="0">
            <a:spAutoFit/>
          </a:bodyPr>
          <a:lstStyle/>
          <a:p>
            <a:pPr algn="ctr"/>
            <a:r>
              <a:rPr lang="en-US" sz="2000" b="1" dirty="0">
                <a:solidFill>
                  <a:srgbClr val="C00000"/>
                </a:solidFill>
                <a:latin typeface="Arial" pitchFamily="34" charset="0"/>
                <a:cs typeface="Arial" pitchFamily="34" charset="0"/>
              </a:rPr>
              <a:t>Make informed decisions with a potential cost savings by using the Transparency Tool</a:t>
            </a:r>
          </a:p>
          <a:p>
            <a:endParaRPr lang="en-US" dirty="0"/>
          </a:p>
        </p:txBody>
      </p:sp>
      <p:pic>
        <p:nvPicPr>
          <p:cNvPr id="7" name="Picture 1" descr="image001"/>
          <p:cNvPicPr>
            <a:picLocks noChangeAspect="1" noChangeArrowheads="1"/>
          </p:cNvPicPr>
          <p:nvPr/>
        </p:nvPicPr>
        <p:blipFill rotWithShape="1">
          <a:blip r:embed="rId3" cstate="print"/>
          <a:srcRect l="4478" r="2984"/>
          <a:stretch/>
        </p:blipFill>
        <p:spPr bwMode="auto">
          <a:xfrm>
            <a:off x="3810000" y="2895600"/>
            <a:ext cx="4724400" cy="2362200"/>
          </a:xfrm>
          <a:prstGeom prst="rect">
            <a:avLst/>
          </a:prstGeom>
          <a:noFill/>
          <a:ln w="9525">
            <a:noFill/>
            <a:miter lim="800000"/>
            <a:headEnd/>
            <a:tailEnd/>
          </a:ln>
        </p:spPr>
      </p:pic>
      <p:pic>
        <p:nvPicPr>
          <p:cNvPr id="8" name="Picture 7">
            <a:extLst>
              <a:ext uri="{FF2B5EF4-FFF2-40B4-BE49-F238E27FC236}">
                <a16:creationId xmlns:a16="http://schemas.microsoft.com/office/drawing/2014/main" id="{2A0A453C-720B-1247-AE7A-EDC389EE8C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79400"/>
            <a:ext cx="1270000" cy="1270000"/>
          </a:xfrm>
          <a:prstGeom prst="rect">
            <a:avLst/>
          </a:prstGeom>
        </p:spPr>
      </p:pic>
    </p:spTree>
    <p:extLst>
      <p:ext uri="{BB962C8B-B14F-4D97-AF65-F5344CB8AC3E}">
        <p14:creationId xmlns:p14="http://schemas.microsoft.com/office/powerpoint/2010/main" val="47544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957C8C-6869-4DCB-B2AC-2A12134BDE1B}"/>
              </a:ext>
            </a:extLst>
          </p:cNvPr>
          <p:cNvSpPr txBox="1"/>
          <p:nvPr/>
        </p:nvSpPr>
        <p:spPr>
          <a:xfrm>
            <a:off x="89133" y="1393448"/>
            <a:ext cx="8965734" cy="830997"/>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Find Fair Prices and Earn Rewards </a:t>
            </a:r>
          </a:p>
          <a:p>
            <a:pPr algn="ctr"/>
            <a:r>
              <a:rPr lang="en-US" sz="2400" b="1" dirty="0">
                <a:solidFill>
                  <a:srgbClr val="002060"/>
                </a:solidFill>
                <a:latin typeface="Arial" panose="020B0604020202020204" pitchFamily="34" charset="0"/>
                <a:cs typeface="Arial" panose="020B0604020202020204" pitchFamily="34" charset="0"/>
              </a:rPr>
              <a:t>with Healthcare Bluebook</a:t>
            </a:r>
          </a:p>
        </p:txBody>
      </p:sp>
      <p:sp>
        <p:nvSpPr>
          <p:cNvPr id="7" name="TextBox 6">
            <a:extLst>
              <a:ext uri="{FF2B5EF4-FFF2-40B4-BE49-F238E27FC236}">
                <a16:creationId xmlns:a16="http://schemas.microsoft.com/office/drawing/2014/main" id="{985B333A-B107-498D-920A-A438BE431918}"/>
              </a:ext>
            </a:extLst>
          </p:cNvPr>
          <p:cNvSpPr txBox="1"/>
          <p:nvPr/>
        </p:nvSpPr>
        <p:spPr>
          <a:xfrm>
            <a:off x="6579828" y="4224218"/>
            <a:ext cx="1802172" cy="1015663"/>
          </a:xfrm>
          <a:prstGeom prst="rect">
            <a:avLst/>
          </a:prstGeom>
          <a:noFill/>
        </p:spPr>
        <p:txBody>
          <a:bodyPr wrap="square" rtlCol="0">
            <a:spAutoFit/>
          </a:bodyPr>
          <a:lstStyle/>
          <a:p>
            <a:r>
              <a:rPr lang="en-US" sz="6000" b="1" dirty="0">
                <a:solidFill>
                  <a:srgbClr val="429A61"/>
                </a:solidFill>
              </a:rPr>
              <a:t>$$$</a:t>
            </a:r>
          </a:p>
        </p:txBody>
      </p:sp>
      <p:sp>
        <p:nvSpPr>
          <p:cNvPr id="9" name="Arrow: Down 8">
            <a:extLst>
              <a:ext uri="{FF2B5EF4-FFF2-40B4-BE49-F238E27FC236}">
                <a16:creationId xmlns:a16="http://schemas.microsoft.com/office/drawing/2014/main" id="{350D640D-D6F4-4643-9954-D0FE61CE743C}"/>
              </a:ext>
            </a:extLst>
          </p:cNvPr>
          <p:cNvSpPr/>
          <p:nvPr/>
        </p:nvSpPr>
        <p:spPr>
          <a:xfrm>
            <a:off x="6984181" y="3272048"/>
            <a:ext cx="712019" cy="877652"/>
          </a:xfrm>
          <a:prstGeom prst="down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29FB7"/>
              </a:solidFill>
            </a:endParaRPr>
          </a:p>
        </p:txBody>
      </p:sp>
      <p:graphicFrame>
        <p:nvGraphicFramePr>
          <p:cNvPr id="14" name="Table 13">
            <a:extLst>
              <a:ext uri="{FF2B5EF4-FFF2-40B4-BE49-F238E27FC236}">
                <a16:creationId xmlns:a16="http://schemas.microsoft.com/office/drawing/2014/main" id="{A14B4DFF-1127-46A3-8C5E-C7AF9C772844}"/>
              </a:ext>
            </a:extLst>
          </p:cNvPr>
          <p:cNvGraphicFramePr>
            <a:graphicFrameLocks noGrp="1"/>
          </p:cNvGraphicFramePr>
          <p:nvPr/>
        </p:nvGraphicFramePr>
        <p:xfrm>
          <a:off x="381000" y="2209800"/>
          <a:ext cx="5016501" cy="3581375"/>
        </p:xfrm>
        <a:graphic>
          <a:graphicData uri="http://schemas.openxmlformats.org/drawingml/2006/table">
            <a:tbl>
              <a:tblPr firstRow="1" firstCol="1" bandRow="1"/>
              <a:tblGrid>
                <a:gridCol w="3300061">
                  <a:extLst>
                    <a:ext uri="{9D8B030D-6E8A-4147-A177-3AD203B41FA5}">
                      <a16:colId xmlns:a16="http://schemas.microsoft.com/office/drawing/2014/main" val="4042045171"/>
                    </a:ext>
                  </a:extLst>
                </a:gridCol>
                <a:gridCol w="1716440">
                  <a:extLst>
                    <a:ext uri="{9D8B030D-6E8A-4147-A177-3AD203B41FA5}">
                      <a16:colId xmlns:a16="http://schemas.microsoft.com/office/drawing/2014/main" val="4077789580"/>
                    </a:ext>
                  </a:extLst>
                </a:gridCol>
              </a:tblGrid>
              <a:tr h="638911">
                <a:tc>
                  <a:txBody>
                    <a:bodyPr/>
                    <a:lstStyle/>
                    <a:p>
                      <a:pPr algn="ctr" rtl="0" fontAlgn="ctr"/>
                      <a:r>
                        <a:rPr lang="en-US" sz="1100" b="1" i="0" u="none" strike="noStrike" dirty="0">
                          <a:solidFill>
                            <a:srgbClr val="FFFFFF"/>
                          </a:solidFill>
                          <a:effectLst/>
                          <a:latin typeface="Calibri" panose="020F0502020204030204" pitchFamily="34" charset="0"/>
                        </a:rPr>
                        <a:t>Procedure</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1100" b="1" i="0" u="none" strike="noStrike" dirty="0">
                          <a:solidFill>
                            <a:srgbClr val="FFFFFF"/>
                          </a:solidFill>
                          <a:effectLst/>
                          <a:latin typeface="Calibri" panose="020F0502020204030204" pitchFamily="34" charset="0"/>
                        </a:rPr>
                        <a:t>Reward Amount</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177651904"/>
                  </a:ext>
                </a:extLst>
              </a:tr>
              <a:tr h="183904">
                <a:tc>
                  <a:txBody>
                    <a:bodyPr/>
                    <a:lstStyle/>
                    <a:p>
                      <a:pPr algn="l" rtl="0" fontAlgn="ctr"/>
                      <a:r>
                        <a:rPr lang="en-US" sz="1000" b="0" i="0" u="none" strike="noStrike" dirty="0">
                          <a:solidFill>
                            <a:srgbClr val="000000"/>
                          </a:solidFill>
                          <a:effectLst/>
                          <a:latin typeface="Calibri" panose="020F0502020204030204" pitchFamily="34" charset="0"/>
                        </a:rPr>
                        <a:t>CTs</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Calibri" panose="020F0502020204030204" pitchFamily="34" charset="0"/>
                        </a:rPr>
                        <a:t>$35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577700633"/>
                  </a:ext>
                </a:extLst>
              </a:tr>
              <a:tr h="183904">
                <a:tc>
                  <a:txBody>
                    <a:bodyPr/>
                    <a:lstStyle/>
                    <a:p>
                      <a:pPr algn="l" rtl="0" fontAlgn="ctr"/>
                      <a:r>
                        <a:rPr lang="en-US" sz="1000" b="0" i="0" u="none" strike="noStrike" dirty="0">
                          <a:solidFill>
                            <a:srgbClr val="000000"/>
                          </a:solidFill>
                          <a:effectLst/>
                          <a:latin typeface="Calibri" panose="020F0502020204030204" pitchFamily="34" charset="0"/>
                        </a:rPr>
                        <a:t>MRIs</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Calibri" panose="020F0502020204030204" pitchFamily="34" charset="0"/>
                        </a:rPr>
                        <a:t>$35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1280608599"/>
                  </a:ext>
                </a:extLst>
              </a:tr>
              <a:tr h="183904">
                <a:tc>
                  <a:txBody>
                    <a:bodyPr/>
                    <a:lstStyle/>
                    <a:p>
                      <a:pPr algn="l" rtl="0" fontAlgn="ctr"/>
                      <a:r>
                        <a:rPr lang="en-US" sz="1000" b="0" i="0" u="none" strike="noStrike" dirty="0">
                          <a:solidFill>
                            <a:srgbClr val="000000"/>
                          </a:solidFill>
                          <a:effectLst/>
                          <a:latin typeface="Calibri" panose="020F0502020204030204" pitchFamily="34" charset="0"/>
                        </a:rPr>
                        <a:t>Cholecystectomy (laparoscopic)</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Calibri" panose="020F0502020204030204" pitchFamily="34" charset="0"/>
                        </a:rPr>
                        <a:t>$50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2667660076"/>
                  </a:ext>
                </a:extLst>
              </a:tr>
              <a:tr h="183904">
                <a:tc>
                  <a:txBody>
                    <a:bodyPr/>
                    <a:lstStyle/>
                    <a:p>
                      <a:pPr algn="l" rtl="0" fontAlgn="ctr"/>
                      <a:r>
                        <a:rPr lang="en-US" sz="1000" b="0" i="0" u="none" strike="noStrike" dirty="0">
                          <a:solidFill>
                            <a:srgbClr val="000000"/>
                          </a:solidFill>
                          <a:effectLst/>
                          <a:latin typeface="Calibri" panose="020F0502020204030204" pitchFamily="34" charset="0"/>
                        </a:rPr>
                        <a:t>Ear Tube Placement (Tympanostomy)</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Calibri" panose="020F0502020204030204" pitchFamily="34" charset="0"/>
                        </a:rPr>
                        <a:t>$50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984007345"/>
                  </a:ext>
                </a:extLst>
              </a:tr>
              <a:tr h="183904">
                <a:tc>
                  <a:txBody>
                    <a:bodyPr/>
                    <a:lstStyle/>
                    <a:p>
                      <a:pPr algn="l" rtl="0" fontAlgn="ctr"/>
                      <a:r>
                        <a:rPr lang="en-US" sz="1000" b="0" i="0" u="none" strike="noStrike" dirty="0">
                          <a:solidFill>
                            <a:srgbClr val="000000"/>
                          </a:solidFill>
                          <a:effectLst/>
                          <a:latin typeface="Calibri" panose="020F0502020204030204" pitchFamily="34" charset="0"/>
                        </a:rPr>
                        <a:t>Lithotripsy</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Calibri" panose="020F0502020204030204" pitchFamily="34" charset="0"/>
                        </a:rPr>
                        <a:t>$50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4192232550"/>
                  </a:ext>
                </a:extLst>
              </a:tr>
              <a:tr h="183904">
                <a:tc>
                  <a:txBody>
                    <a:bodyPr/>
                    <a:lstStyle/>
                    <a:p>
                      <a:pPr algn="l" rtl="0" fontAlgn="ctr"/>
                      <a:r>
                        <a:rPr lang="en-US" sz="1000" b="0" i="0" u="none" strike="noStrike" dirty="0">
                          <a:solidFill>
                            <a:srgbClr val="000000"/>
                          </a:solidFill>
                          <a:effectLst/>
                          <a:latin typeface="Calibri" panose="020F0502020204030204" pitchFamily="34" charset="0"/>
                        </a:rPr>
                        <a:t>Removal of Adenoids</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Calibri" panose="020F0502020204030204" pitchFamily="34" charset="0"/>
                        </a:rPr>
                        <a:t>$50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3766085627"/>
                  </a:ext>
                </a:extLst>
              </a:tr>
              <a:tr h="183904">
                <a:tc>
                  <a:txBody>
                    <a:bodyPr/>
                    <a:lstStyle/>
                    <a:p>
                      <a:pPr algn="l" rtl="0" fontAlgn="ctr"/>
                      <a:r>
                        <a:rPr lang="en-US" sz="1000" b="0" i="0" u="none" strike="noStrike" dirty="0">
                          <a:solidFill>
                            <a:srgbClr val="000000"/>
                          </a:solidFill>
                          <a:effectLst/>
                          <a:latin typeface="Calibri" panose="020F0502020204030204" pitchFamily="34" charset="0"/>
                        </a:rPr>
                        <a:t>Tonsillectomy</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Calibri" panose="020F0502020204030204" pitchFamily="34" charset="0"/>
                        </a:rPr>
                        <a:t>$50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496263917"/>
                  </a:ext>
                </a:extLst>
              </a:tr>
              <a:tr h="183904">
                <a:tc>
                  <a:txBody>
                    <a:bodyPr/>
                    <a:lstStyle/>
                    <a:p>
                      <a:pPr algn="l" rtl="0" fontAlgn="ctr"/>
                      <a:r>
                        <a:rPr lang="en-US" sz="1000" b="0" i="0" u="none" strike="noStrike" dirty="0">
                          <a:solidFill>
                            <a:srgbClr val="000000"/>
                          </a:solidFill>
                          <a:effectLst/>
                          <a:latin typeface="Calibri" panose="020F0502020204030204" pitchFamily="34" charset="0"/>
                        </a:rPr>
                        <a:t>Cataract Surgery</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Calibri" panose="020F0502020204030204" pitchFamily="34" charset="0"/>
                        </a:rPr>
                        <a:t>$100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1086095194"/>
                  </a:ext>
                </a:extLst>
              </a:tr>
              <a:tr h="183904">
                <a:tc>
                  <a:txBody>
                    <a:bodyPr/>
                    <a:lstStyle/>
                    <a:p>
                      <a:pPr algn="l" rtl="0" fontAlgn="ctr"/>
                      <a:r>
                        <a:rPr lang="en-US" sz="1000" b="0" i="0" u="none" strike="noStrike" dirty="0">
                          <a:solidFill>
                            <a:srgbClr val="000000"/>
                          </a:solidFill>
                          <a:effectLst/>
                          <a:latin typeface="Calibri" panose="020F0502020204030204" pitchFamily="34" charset="0"/>
                        </a:rPr>
                        <a:t>Colonoscopy</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Calibri" panose="020F0502020204030204" pitchFamily="34" charset="0"/>
                        </a:rPr>
                        <a:t>$100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4006894232"/>
                  </a:ext>
                </a:extLst>
              </a:tr>
              <a:tr h="183904">
                <a:tc>
                  <a:txBody>
                    <a:bodyPr/>
                    <a:lstStyle/>
                    <a:p>
                      <a:pPr algn="l" rtl="0" fontAlgn="ctr"/>
                      <a:r>
                        <a:rPr lang="en-US" sz="1000" b="0" i="0" u="none" strike="noStrike" dirty="0">
                          <a:solidFill>
                            <a:srgbClr val="000000"/>
                          </a:solidFill>
                          <a:effectLst/>
                          <a:latin typeface="Calibri" panose="020F0502020204030204" pitchFamily="34" charset="0"/>
                        </a:rPr>
                        <a:t>Outpatient Knee or Shoulder Surgery (arthroscopic)</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Calibri" panose="020F0502020204030204" pitchFamily="34" charset="0"/>
                        </a:rPr>
                        <a:t>$100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3874715176"/>
                  </a:ext>
                </a:extLst>
              </a:tr>
              <a:tr h="183904">
                <a:tc>
                  <a:txBody>
                    <a:bodyPr/>
                    <a:lstStyle/>
                    <a:p>
                      <a:pPr algn="l" rtl="0" fontAlgn="ctr"/>
                      <a:r>
                        <a:rPr lang="en-US" sz="1000" b="0" i="0" u="none" strike="noStrike" dirty="0">
                          <a:solidFill>
                            <a:srgbClr val="000000"/>
                          </a:solidFill>
                          <a:effectLst/>
                          <a:latin typeface="Calibri" panose="020F0502020204030204" pitchFamily="34" charset="0"/>
                        </a:rPr>
                        <a:t>Upper GI Endoscopy</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Calibri" panose="020F0502020204030204" pitchFamily="34" charset="0"/>
                        </a:rPr>
                        <a:t>$100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2284926405"/>
                  </a:ext>
                </a:extLst>
              </a:tr>
              <a:tr h="183904">
                <a:tc>
                  <a:txBody>
                    <a:bodyPr/>
                    <a:lstStyle/>
                    <a:p>
                      <a:pPr algn="l" rtl="0" fontAlgn="ctr"/>
                      <a:r>
                        <a:rPr lang="en-US" sz="1000" b="0" i="0" u="none" strike="noStrike" dirty="0">
                          <a:solidFill>
                            <a:srgbClr val="000000"/>
                          </a:solidFill>
                          <a:effectLst/>
                          <a:latin typeface="Calibri" panose="020F0502020204030204" pitchFamily="34" charset="0"/>
                        </a:rPr>
                        <a:t>Total Knee Replacement</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Calibri" panose="020F0502020204030204" pitchFamily="34" charset="0"/>
                        </a:rPr>
                        <a:t>$500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571571175"/>
                  </a:ext>
                </a:extLst>
              </a:tr>
              <a:tr h="183904">
                <a:tc>
                  <a:txBody>
                    <a:bodyPr/>
                    <a:lstStyle/>
                    <a:p>
                      <a:pPr algn="l" rtl="0" fontAlgn="ctr"/>
                      <a:r>
                        <a:rPr lang="en-US" sz="1000" b="0" i="0" u="none" strike="noStrike" dirty="0">
                          <a:solidFill>
                            <a:srgbClr val="000000"/>
                          </a:solidFill>
                          <a:effectLst/>
                          <a:latin typeface="Calibri" panose="020F0502020204030204" pitchFamily="34" charset="0"/>
                        </a:rPr>
                        <a:t>Total Hip Replacement</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Calibri" panose="020F0502020204030204" pitchFamily="34" charset="0"/>
                        </a:rPr>
                        <a:t>$500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176446031"/>
                  </a:ext>
                </a:extLst>
              </a:tr>
              <a:tr h="183904">
                <a:tc>
                  <a:txBody>
                    <a:bodyPr/>
                    <a:lstStyle/>
                    <a:p>
                      <a:pPr algn="l" rtl="0" fontAlgn="ctr"/>
                      <a:r>
                        <a:rPr lang="en-US" sz="1000" b="0" i="0" u="none" strike="noStrike" dirty="0">
                          <a:solidFill>
                            <a:srgbClr val="000000"/>
                          </a:solidFill>
                          <a:effectLst/>
                          <a:latin typeface="Calibri" panose="020F0502020204030204" pitchFamily="34" charset="0"/>
                        </a:rPr>
                        <a:t>Spinal Fusion</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Calibri" panose="020F0502020204030204" pitchFamily="34" charset="0"/>
                        </a:rPr>
                        <a:t>$500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3768478810"/>
                  </a:ext>
                </a:extLst>
              </a:tr>
              <a:tr h="183904">
                <a:tc>
                  <a:txBody>
                    <a:bodyPr/>
                    <a:lstStyle/>
                    <a:p>
                      <a:pPr algn="l" rtl="0" fontAlgn="ctr"/>
                      <a:r>
                        <a:rPr lang="en-US" sz="1000" b="0" i="0" u="none" strike="noStrike" dirty="0">
                          <a:solidFill>
                            <a:srgbClr val="000000"/>
                          </a:solidFill>
                          <a:effectLst/>
                          <a:latin typeface="Calibri" panose="020F0502020204030204" pitchFamily="34" charset="0"/>
                        </a:rPr>
                        <a:t>Benign Breast Tumor Removal</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Calibri" panose="020F0502020204030204" pitchFamily="34" charset="0"/>
                        </a:rPr>
                        <a:t>$500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95556095"/>
                  </a:ext>
                </a:extLst>
              </a:tr>
              <a:tr h="183904">
                <a:tc>
                  <a:txBody>
                    <a:bodyPr/>
                    <a:lstStyle/>
                    <a:p>
                      <a:pPr algn="l" rtl="0" fontAlgn="ctr"/>
                      <a:r>
                        <a:rPr lang="en-US" sz="1000" b="0" i="0" u="none" strike="noStrike" dirty="0">
                          <a:solidFill>
                            <a:srgbClr val="000000"/>
                          </a:solidFill>
                          <a:effectLst/>
                          <a:latin typeface="Calibri" panose="020F0502020204030204" pitchFamily="34" charset="0"/>
                        </a:rPr>
                        <a:t>Hysterectomy</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00" b="0" i="0" u="none" strike="noStrike" dirty="0">
                          <a:solidFill>
                            <a:srgbClr val="000000"/>
                          </a:solidFill>
                          <a:effectLst/>
                          <a:latin typeface="Calibri" panose="020F0502020204030204" pitchFamily="34" charset="0"/>
                        </a:rPr>
                        <a:t>$500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3240282044"/>
                  </a:ext>
                </a:extLst>
              </a:tr>
            </a:tbl>
          </a:graphicData>
        </a:graphic>
      </p:graphicFrame>
      <p:pic>
        <p:nvPicPr>
          <p:cNvPr id="1028" name="Picture 4" descr="Healthcare Bluebook | Larimer County">
            <a:extLst>
              <a:ext uri="{FF2B5EF4-FFF2-40B4-BE49-F238E27FC236}">
                <a16:creationId xmlns:a16="http://schemas.microsoft.com/office/drawing/2014/main" id="{8292891E-08AC-4A96-9FEC-A3E44D1D1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2178680"/>
            <a:ext cx="2857500" cy="9286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86E6C7D-18A6-4BD1-82B6-59D3BB87DEFF}"/>
              </a:ext>
            </a:extLst>
          </p:cNvPr>
          <p:cNvSpPr txBox="1"/>
          <p:nvPr/>
        </p:nvSpPr>
        <p:spPr>
          <a:xfrm>
            <a:off x="0" y="470155"/>
            <a:ext cx="9207267" cy="400110"/>
          </a:xfrm>
          <a:prstGeom prst="rect">
            <a:avLst/>
          </a:prstGeom>
          <a:noFill/>
        </p:spPr>
        <p:txBody>
          <a:bodyPr wrap="square">
            <a:spAutoFit/>
          </a:bodyPr>
          <a:lstStyle/>
          <a:p>
            <a:pPr marL="365760"/>
            <a:r>
              <a:rPr lang="en-US" sz="2000" b="1" dirty="0">
                <a:solidFill>
                  <a:srgbClr val="002060"/>
                </a:solidFill>
                <a:latin typeface="Arial Black" panose="020B0604020202020204" pitchFamily="34" charset="0"/>
                <a:cs typeface="Arial Black" panose="020B0604020202020204" pitchFamily="34" charset="0"/>
              </a:rPr>
              <a:t> </a:t>
            </a:r>
          </a:p>
        </p:txBody>
      </p:sp>
      <p:sp>
        <p:nvSpPr>
          <p:cNvPr id="12" name="Title 2"/>
          <p:cNvSpPr txBox="1">
            <a:spLocks/>
          </p:cNvSpPr>
          <p:nvPr/>
        </p:nvSpPr>
        <p:spPr>
          <a:xfrm>
            <a:off x="0" y="279400"/>
            <a:ext cx="9144000" cy="13208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65760" algn="l"/>
            <a:r>
              <a:rPr lang="en-US" sz="2800" b="1" dirty="0">
                <a:solidFill>
                  <a:srgbClr val="002060"/>
                </a:solidFill>
                <a:latin typeface="Arial Black" panose="020B0604020202020204" pitchFamily="34" charset="0"/>
                <a:cs typeface="Arial Black" panose="020B0604020202020204" pitchFamily="34" charset="0"/>
              </a:rPr>
              <a:t>         </a:t>
            </a:r>
            <a:r>
              <a:rPr lang="en-US" sz="2600" b="1" dirty="0">
                <a:solidFill>
                  <a:srgbClr val="F7B017"/>
                </a:solidFill>
                <a:latin typeface="Arial Black" panose="020B0604020202020204" pitchFamily="34" charset="0"/>
                <a:cs typeface="Arial Black" panose="020B0604020202020204" pitchFamily="34" charset="0"/>
              </a:rPr>
              <a:t>HEALTHCARE BLUEBOOK</a:t>
            </a:r>
          </a:p>
          <a:p>
            <a:pPr marL="365760" algn="l"/>
            <a:r>
              <a:rPr lang="en-US" sz="2600" b="1" dirty="0">
                <a:solidFill>
                  <a:srgbClr val="F7B017"/>
                </a:solidFill>
                <a:latin typeface="Arial Black" panose="020B0604020202020204" pitchFamily="34" charset="0"/>
                <a:cs typeface="Arial Black" panose="020B0604020202020204" pitchFamily="34" charset="0"/>
              </a:rPr>
              <a:t>         TRANSPARENCY TOOL</a:t>
            </a:r>
          </a:p>
        </p:txBody>
      </p:sp>
      <p:pic>
        <p:nvPicPr>
          <p:cNvPr id="13" name="Picture 12">
            <a:extLst>
              <a:ext uri="{FF2B5EF4-FFF2-40B4-BE49-F238E27FC236}">
                <a16:creationId xmlns:a16="http://schemas.microsoft.com/office/drawing/2014/main" id="{2A0A453C-720B-1247-AE7A-EDC389EE8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97" y="176849"/>
            <a:ext cx="1270000" cy="1270000"/>
          </a:xfrm>
          <a:prstGeom prst="rect">
            <a:avLst/>
          </a:prstGeom>
        </p:spPr>
      </p:pic>
    </p:spTree>
    <p:extLst>
      <p:ext uri="{BB962C8B-B14F-4D97-AF65-F5344CB8AC3E}">
        <p14:creationId xmlns:p14="http://schemas.microsoft.com/office/powerpoint/2010/main" val="3672075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96391" y="279400"/>
            <a:ext cx="9144000" cy="13208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65760" algn="l"/>
            <a:r>
              <a:rPr lang="en-US" sz="3200" b="1" dirty="0">
                <a:solidFill>
                  <a:srgbClr val="F7B017"/>
                </a:solidFill>
                <a:latin typeface="Arial Black" panose="020B0604020202020204" pitchFamily="34" charset="0"/>
                <a:cs typeface="Arial Black" panose="020B0604020202020204" pitchFamily="34" charset="0"/>
              </a:rPr>
              <a:t>       WELL WAY</a:t>
            </a:r>
          </a:p>
        </p:txBody>
      </p:sp>
      <p:pic>
        <p:nvPicPr>
          <p:cNvPr id="3" name="Picture 2" descr="wellway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52120"/>
            <a:ext cx="1828800" cy="975360"/>
          </a:xfrm>
          <a:prstGeom prst="rect">
            <a:avLst/>
          </a:prstGeom>
        </p:spPr>
      </p:pic>
      <p:sp>
        <p:nvSpPr>
          <p:cNvPr id="4" name="Content Placeholder 2"/>
          <p:cNvSpPr>
            <a:spLocks noGrp="1"/>
          </p:cNvSpPr>
          <p:nvPr/>
        </p:nvSpPr>
        <p:spPr>
          <a:xfrm>
            <a:off x="762000" y="1600200"/>
            <a:ext cx="7885609" cy="51054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10000"/>
              </a:lnSpc>
              <a:spcBef>
                <a:spcPct val="20000"/>
              </a:spcBef>
              <a:spcAft>
                <a:spcPts val="0"/>
              </a:spcAft>
              <a:buClrTx/>
              <a:buSzTx/>
              <a:buFont typeface="Arial"/>
              <a:buNone/>
              <a:tabLst/>
              <a:defRPr/>
            </a:pPr>
            <a:r>
              <a:rPr kumimoji="0" lang="en-US" sz="1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Visiting your physician for an annual physical is a great start to taking control of your health and welfare. </a:t>
            </a:r>
          </a:p>
          <a:p>
            <a:pPr marL="0" marR="0" lvl="0" indent="0" algn="just" defTabSz="457200" rtl="0" eaLnBrk="1" fontAlgn="auto" latinLnBrk="0" hangingPunct="1">
              <a:lnSpc>
                <a:spcPct val="110000"/>
              </a:lnSpc>
              <a:spcBef>
                <a:spcPct val="20000"/>
              </a:spcBef>
              <a:spcAft>
                <a:spcPts val="0"/>
              </a:spcAft>
              <a:buClrTx/>
              <a:buSzTx/>
              <a:buFont typeface="Arial"/>
              <a:buNone/>
              <a:tabLst/>
              <a:defRPr/>
            </a:pPr>
            <a:endParaRPr kumimoji="0" lang="en-US" sz="1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10000"/>
              </a:lnSpc>
              <a:spcBef>
                <a:spcPct val="20000"/>
              </a:spcBef>
              <a:spcAft>
                <a:spcPts val="0"/>
              </a:spcAft>
              <a:buClrTx/>
              <a:buSzTx/>
              <a:buFont typeface="Arial"/>
              <a:buNone/>
              <a:tabLst/>
              <a:defRPr/>
            </a:pPr>
            <a:r>
              <a:rPr kumimoji="0" lang="en-US" sz="1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The mission of Miami-Dade County Public Schools Wellness Program is to:</a:t>
            </a:r>
          </a:p>
          <a:p>
            <a:pPr marL="576072" marR="0" lvl="0" indent="-571500" algn="just" defTabSz="457200" rtl="0" eaLnBrk="1" fontAlgn="auto" latinLnBrk="0" hangingPunct="1">
              <a:lnSpc>
                <a:spcPct val="110000"/>
              </a:lnSpc>
              <a:spcBef>
                <a:spcPct val="20000"/>
              </a:spcBef>
              <a:spcAft>
                <a:spcPts val="0"/>
              </a:spcAft>
              <a:buClr>
                <a:srgbClr val="008FB2"/>
              </a:buClr>
              <a:buSzPct val="125000"/>
              <a:buFont typeface="Wingdings" panose="05000000000000000000" pitchFamily="2" charset="2"/>
              <a:buChar char="§"/>
              <a:tabLst/>
              <a:defRPr/>
            </a:pPr>
            <a:r>
              <a:rPr kumimoji="0" lang="en-US" sz="1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Increase employee awareness of benefits and personal health status. </a:t>
            </a:r>
          </a:p>
          <a:p>
            <a:pPr marL="576072" marR="0" lvl="0" indent="-571500" algn="just" defTabSz="457200" rtl="0" eaLnBrk="1" fontAlgn="auto" latinLnBrk="0" hangingPunct="1">
              <a:lnSpc>
                <a:spcPct val="110000"/>
              </a:lnSpc>
              <a:spcBef>
                <a:spcPct val="20000"/>
              </a:spcBef>
              <a:spcAft>
                <a:spcPts val="0"/>
              </a:spcAft>
              <a:buClr>
                <a:srgbClr val="008FB2"/>
              </a:buClr>
              <a:buSzPct val="125000"/>
              <a:buFont typeface="Wingdings" panose="05000000000000000000" pitchFamily="2" charset="2"/>
              <a:buChar char="§"/>
              <a:tabLst/>
              <a:defRPr/>
            </a:pPr>
            <a:r>
              <a:rPr kumimoji="0" lang="en-US" sz="1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Maintain a workplace that encourages environmental and social support of healthy lifestyles.</a:t>
            </a:r>
          </a:p>
          <a:p>
            <a:pPr marR="0" lvl="0" algn="just" defTabSz="457200" rtl="0" eaLnBrk="1" fontAlgn="auto" latinLnBrk="0" hangingPunct="1">
              <a:lnSpc>
                <a:spcPct val="110000"/>
              </a:lnSpc>
              <a:spcBef>
                <a:spcPct val="20000"/>
              </a:spcBef>
              <a:spcAft>
                <a:spcPts val="0"/>
              </a:spcAft>
              <a:buClr>
                <a:srgbClr val="008FB2"/>
              </a:buClr>
              <a:buSzPct val="125000"/>
              <a:buFont typeface="Wingdings" panose="05000000000000000000" pitchFamily="2" charset="2"/>
              <a:buChar char="§"/>
              <a:tabLst/>
              <a:defRPr/>
            </a:pPr>
            <a:endParaRPr lang="en-US" sz="1000" b="1" dirty="0">
              <a:solidFill>
                <a:srgbClr val="002060"/>
              </a:solidFill>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10000"/>
              </a:lnSpc>
              <a:spcBef>
                <a:spcPct val="20000"/>
              </a:spcBef>
              <a:spcAft>
                <a:spcPts val="0"/>
              </a:spcAft>
              <a:buClr>
                <a:srgbClr val="008FB2"/>
              </a:buClr>
              <a:buSzPct val="125000"/>
              <a:buNone/>
              <a:tabLst/>
              <a:defRPr/>
            </a:pPr>
            <a:r>
              <a:rPr lang="en-US" sz="1600" b="1" dirty="0">
                <a:solidFill>
                  <a:srgbClr val="002060"/>
                </a:solidFill>
                <a:latin typeface="Arial" panose="020B0604020202020204" pitchFamily="34" charset="0"/>
                <a:cs typeface="Arial" panose="020B0604020202020204" pitchFamily="34" charset="0"/>
              </a:rPr>
              <a:t>What’s Our Goal?</a:t>
            </a:r>
            <a:endParaRPr kumimoji="0" lang="en-US" sz="1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576072" lvl="0" indent="-571500" algn="just">
              <a:lnSpc>
                <a:spcPct val="110000"/>
              </a:lnSpc>
              <a:buClr>
                <a:srgbClr val="008FB2"/>
              </a:buClr>
              <a:buSzPct val="125000"/>
              <a:buFont typeface="Wingdings" panose="05000000000000000000" pitchFamily="2" charset="2"/>
              <a:buChar char="§"/>
            </a:pPr>
            <a:r>
              <a:rPr lang="en-US" sz="1600" b="1" dirty="0">
                <a:solidFill>
                  <a:srgbClr val="002060"/>
                </a:solidFill>
                <a:latin typeface="Arial" panose="020B0604020202020204" pitchFamily="34" charset="0"/>
                <a:cs typeface="Arial" panose="020B0604020202020204" pitchFamily="34" charset="0"/>
              </a:rPr>
              <a:t>Build a healthy community of employees and their dependents </a:t>
            </a:r>
          </a:p>
          <a:p>
            <a:pPr marL="576072" indent="-571500" algn="just">
              <a:lnSpc>
                <a:spcPct val="110000"/>
              </a:lnSpc>
              <a:buClr>
                <a:srgbClr val="008FB2"/>
              </a:buClr>
              <a:buSzPct val="125000"/>
              <a:buFont typeface="Wingdings" panose="05000000000000000000" pitchFamily="2" charset="2"/>
              <a:buChar char="§"/>
            </a:pPr>
            <a:r>
              <a:rPr lang="en-US" sz="1600" b="1" dirty="0">
                <a:solidFill>
                  <a:srgbClr val="002060"/>
                </a:solidFill>
                <a:latin typeface="Arial" panose="020B0604020202020204" pitchFamily="34" charset="0"/>
                <a:cs typeface="Arial" panose="020B0604020202020204" pitchFamily="34" charset="0"/>
              </a:rPr>
              <a:t>Change the culture of health</a:t>
            </a:r>
          </a:p>
          <a:p>
            <a:pPr marL="576072" indent="-571500" algn="just">
              <a:lnSpc>
                <a:spcPct val="110000"/>
              </a:lnSpc>
              <a:buClr>
                <a:srgbClr val="008FB2"/>
              </a:buClr>
              <a:buSzPct val="125000"/>
              <a:buFont typeface="Wingdings" panose="05000000000000000000" pitchFamily="2" charset="2"/>
              <a:buChar char="§"/>
            </a:pPr>
            <a:r>
              <a:rPr lang="en-US" sz="1600" b="1" dirty="0">
                <a:solidFill>
                  <a:srgbClr val="002060"/>
                </a:solidFill>
                <a:latin typeface="Arial" panose="020B0604020202020204" pitchFamily="34" charset="0"/>
                <a:cs typeface="Arial" panose="020B0604020202020204" pitchFamily="34" charset="0"/>
              </a:rPr>
              <a:t>Improve productivity and engagement</a:t>
            </a:r>
          </a:p>
          <a:p>
            <a:pPr marL="576072" indent="-571500" algn="just">
              <a:lnSpc>
                <a:spcPct val="110000"/>
              </a:lnSpc>
              <a:buClr>
                <a:srgbClr val="008FB2"/>
              </a:buClr>
              <a:buSzPct val="125000"/>
              <a:buFont typeface="Wingdings" panose="05000000000000000000" pitchFamily="2" charset="2"/>
              <a:buChar char="§"/>
            </a:pPr>
            <a:r>
              <a:rPr lang="en-US" sz="1600" b="1" dirty="0">
                <a:solidFill>
                  <a:srgbClr val="002060"/>
                </a:solidFill>
                <a:latin typeface="Arial" panose="020B0604020202020204" pitchFamily="34" charset="0"/>
                <a:cs typeface="Arial" panose="020B0604020202020204" pitchFamily="34" charset="0"/>
              </a:rPr>
              <a:t>Decrease organizational turnover</a:t>
            </a:r>
          </a:p>
          <a:p>
            <a:pPr marL="576072" indent="-571500" algn="just">
              <a:lnSpc>
                <a:spcPct val="110000"/>
              </a:lnSpc>
              <a:buClr>
                <a:srgbClr val="008FB2"/>
              </a:buClr>
              <a:buSzPct val="125000"/>
              <a:buFont typeface="Wingdings" panose="05000000000000000000" pitchFamily="2" charset="2"/>
              <a:buChar char="§"/>
            </a:pPr>
            <a:r>
              <a:rPr lang="en-US" sz="1600" b="1" dirty="0">
                <a:solidFill>
                  <a:srgbClr val="002060"/>
                </a:solidFill>
                <a:latin typeface="Arial" panose="020B0604020202020204" pitchFamily="34" charset="0"/>
                <a:cs typeface="Arial" panose="020B0604020202020204" pitchFamily="34" charset="0"/>
              </a:rPr>
              <a:t>Increase job satisfaction and morale</a:t>
            </a:r>
          </a:p>
          <a:p>
            <a:pPr marL="576072" indent="-571500" algn="just">
              <a:lnSpc>
                <a:spcPct val="110000"/>
              </a:lnSpc>
              <a:buClr>
                <a:srgbClr val="008FB2"/>
              </a:buClr>
              <a:buSzPct val="125000"/>
              <a:buFont typeface="Wingdings" panose="05000000000000000000" pitchFamily="2" charset="2"/>
              <a:buChar char="§"/>
            </a:pPr>
            <a:r>
              <a:rPr lang="en-US" sz="1600" b="1" dirty="0">
                <a:solidFill>
                  <a:srgbClr val="002060"/>
                </a:solidFill>
                <a:latin typeface="Arial" panose="020B0604020202020204" pitchFamily="34" charset="0"/>
                <a:cs typeface="Arial" panose="020B0604020202020204" pitchFamily="34" charset="0"/>
              </a:rPr>
              <a:t>Decrease usage of sick days</a:t>
            </a:r>
          </a:p>
          <a:p>
            <a:pPr marL="576072" indent="-571500" algn="just">
              <a:lnSpc>
                <a:spcPct val="110000"/>
              </a:lnSpc>
              <a:buClr>
                <a:srgbClr val="008FB2"/>
              </a:buClr>
              <a:buSzPct val="125000"/>
              <a:buFont typeface="Wingdings" panose="05000000000000000000" pitchFamily="2" charset="2"/>
              <a:buChar char="§"/>
            </a:pPr>
            <a:r>
              <a:rPr lang="en-US" sz="1600" b="1" dirty="0">
                <a:solidFill>
                  <a:srgbClr val="002060"/>
                </a:solidFill>
                <a:latin typeface="Arial" panose="020B0604020202020204" pitchFamily="34" charset="0"/>
                <a:cs typeface="Arial" panose="020B0604020202020204" pitchFamily="34" charset="0"/>
              </a:rPr>
              <a:t>Decrease overall healthcare cost</a:t>
            </a:r>
            <a:endParaRPr lang="en-US" sz="1600" dirty="0">
              <a:solidFill>
                <a:srgbClr val="002060"/>
              </a:solidFill>
              <a:latin typeface="Arial" panose="020B0604020202020204" pitchFamily="34" charset="0"/>
              <a:cs typeface="Arial" panose="020B0604020202020204" pitchFamily="34"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rgbClr val="1B2B60"/>
              </a:solidFill>
              <a:effectLst/>
              <a:uLnTx/>
              <a:uFillTx/>
              <a:latin typeface="Calibri"/>
            </a:endParaRPr>
          </a:p>
        </p:txBody>
      </p:sp>
    </p:spTree>
    <p:extLst>
      <p:ext uri="{BB962C8B-B14F-4D97-AF65-F5344CB8AC3E}">
        <p14:creationId xmlns:p14="http://schemas.microsoft.com/office/powerpoint/2010/main" val="182703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C2767E-24CC-5A02-5389-BF3CD59F7699}"/>
              </a:ext>
            </a:extLst>
          </p:cNvPr>
          <p:cNvSpPr txBox="1"/>
          <p:nvPr/>
        </p:nvSpPr>
        <p:spPr>
          <a:xfrm>
            <a:off x="304800" y="1066800"/>
            <a:ext cx="8229600" cy="3139321"/>
          </a:xfrm>
          <a:prstGeom prst="rect">
            <a:avLst/>
          </a:prstGeom>
          <a:noFill/>
        </p:spPr>
        <p:txBody>
          <a:bodyPr wrap="square">
            <a:spAutoFit/>
          </a:bodyPr>
          <a:lstStyle/>
          <a:p>
            <a:pPr algn="just"/>
            <a:r>
              <a:rPr lang="en-US" sz="2200" b="1" dirty="0">
                <a:solidFill>
                  <a:srgbClr val="002060"/>
                </a:solidFill>
                <a:latin typeface="Arial" panose="020B0604020202020204" pitchFamily="34" charset="0"/>
                <a:cs typeface="Arial" panose="020B0604020202020204" pitchFamily="34" charset="0"/>
              </a:rPr>
              <a:t>The Office of Risk and Benefits Management’s mission and vision is to promote the health and well-being of our employees. Our dedicated staff includes district personnel and on-site representatives of our benefits providers who are ready to assist and guide employees with their benefits needs.</a:t>
            </a:r>
          </a:p>
          <a:p>
            <a:endParaRPr lang="en-US" sz="2200" b="1" dirty="0">
              <a:solidFill>
                <a:srgbClr val="002060"/>
              </a:solidFill>
              <a:latin typeface="Arial" panose="020B0604020202020204" pitchFamily="34" charset="0"/>
              <a:cs typeface="Arial" panose="020B0604020202020204" pitchFamily="34" charset="0"/>
            </a:endParaRPr>
          </a:p>
          <a:p>
            <a:endParaRPr lang="en-US" sz="2200" b="1" dirty="0">
              <a:solidFill>
                <a:srgbClr val="008FB2"/>
              </a:solidFill>
              <a:latin typeface="Arial" panose="020B0604020202020204" pitchFamily="34" charset="0"/>
              <a:cs typeface="Arial" panose="020B0604020202020204" pitchFamily="34" charset="0"/>
            </a:endParaRPr>
          </a:p>
          <a:p>
            <a:r>
              <a:rPr lang="en-US" sz="2200" b="1" dirty="0">
                <a:solidFill>
                  <a:srgbClr val="F7B017"/>
                </a:solidFill>
                <a:latin typeface="Arial" panose="020B0604020202020204" pitchFamily="34" charset="0"/>
                <a:cs typeface="Arial" panose="020B0604020202020204" pitchFamily="34" charset="0"/>
              </a:rPr>
              <a:t>Contact us at 305.995.7129 or email </a:t>
            </a:r>
            <a:r>
              <a:rPr lang="en-US" sz="2200" b="1" dirty="0">
                <a:solidFill>
                  <a:srgbClr val="F7B017"/>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risk@dadeschools.net</a:t>
            </a:r>
            <a:r>
              <a:rPr lang="en-US" sz="2200" b="1" dirty="0">
                <a:solidFill>
                  <a:srgbClr val="F7B017"/>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92241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2F43696-8706-344D-BD72-5B59CE5C5377}"/>
              </a:ext>
            </a:extLst>
          </p:cNvPr>
          <p:cNvSpPr txBox="1">
            <a:spLocks/>
          </p:cNvSpPr>
          <p:nvPr/>
        </p:nvSpPr>
        <p:spPr>
          <a:xfrm>
            <a:off x="685800" y="282133"/>
            <a:ext cx="8229600" cy="116863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65760" algn="l"/>
            <a:r>
              <a:rPr lang="en-US" sz="2800" b="1" dirty="0">
                <a:solidFill>
                  <a:srgbClr val="002060"/>
                </a:solidFill>
                <a:latin typeface="Arial Black" panose="020B0604020202020204" pitchFamily="34" charset="0"/>
                <a:cs typeface="Arial Black" panose="020B0604020202020204" pitchFamily="34" charset="0"/>
              </a:rPr>
              <a:t>    </a:t>
            </a:r>
            <a:r>
              <a:rPr lang="en-US" sz="2800" b="1" dirty="0">
                <a:solidFill>
                  <a:srgbClr val="F7B017"/>
                </a:solidFill>
                <a:latin typeface="Arial Black" panose="020B0604020202020204" pitchFamily="34" charset="0"/>
                <a:cs typeface="Arial Black" panose="020B0604020202020204" pitchFamily="34" charset="0"/>
              </a:rPr>
              <a:t>WELL WAY </a:t>
            </a:r>
          </a:p>
          <a:p>
            <a:pPr marL="365760"/>
            <a:r>
              <a:rPr lang="en-US" sz="2800" b="1" dirty="0">
                <a:solidFill>
                  <a:srgbClr val="F7B017"/>
                </a:solidFill>
                <a:latin typeface="Arial Black" panose="020B0604020202020204" pitchFamily="34" charset="0"/>
                <a:cs typeface="Arial Black" panose="020B0604020202020204" pitchFamily="34" charset="0"/>
              </a:rPr>
              <a:t>(EMPLOYEES ENROLLED IN CIGNA)</a:t>
            </a:r>
          </a:p>
        </p:txBody>
      </p:sp>
      <p:pic>
        <p:nvPicPr>
          <p:cNvPr id="5" name="Picture 2" descr="C:\Users\323350\AppData\Local\Microsoft\Windows\Temporary Internet Files\Content.Outlook\WFHKMKDF\WELLWAY_LOGO_COLOR_taglin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148" y="152400"/>
            <a:ext cx="1006596" cy="9135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5476" y="1463456"/>
            <a:ext cx="8053047" cy="646331"/>
          </a:xfrm>
          <a:prstGeom prst="rect">
            <a:avLst/>
          </a:prstGeom>
          <a:noFill/>
        </p:spPr>
        <p:txBody>
          <a:bodyPr wrap="square" rtlCol="0">
            <a:spAutoFit/>
          </a:bodyPr>
          <a:lstStyle/>
          <a:p>
            <a:pPr algn="ctr"/>
            <a:r>
              <a:rPr lang="en-US" dirty="0">
                <a:solidFill>
                  <a:srgbClr val="002060"/>
                </a:solidFill>
                <a:latin typeface="Arial Black" panose="020B0A04020102020204" pitchFamily="34" charset="0"/>
              </a:rPr>
              <a:t>Omada® is a digital lifestyle change program that </a:t>
            </a:r>
          </a:p>
          <a:p>
            <a:pPr algn="ctr"/>
            <a:r>
              <a:rPr lang="en-US" dirty="0">
                <a:solidFill>
                  <a:srgbClr val="002060"/>
                </a:solidFill>
                <a:latin typeface="Arial Black" panose="020B0A04020102020204" pitchFamily="34" charset="0"/>
              </a:rPr>
              <a:t>inspires healthy habits that last.</a:t>
            </a:r>
          </a:p>
        </p:txBody>
      </p:sp>
      <p:grpSp>
        <p:nvGrpSpPr>
          <p:cNvPr id="7" name="Group 6"/>
          <p:cNvGrpSpPr/>
          <p:nvPr/>
        </p:nvGrpSpPr>
        <p:grpSpPr>
          <a:xfrm>
            <a:off x="838200" y="2057400"/>
            <a:ext cx="7315200" cy="3876020"/>
            <a:chOff x="914400" y="2057400"/>
            <a:chExt cx="7315200" cy="3876020"/>
          </a:xfrm>
        </p:grpSpPr>
        <p:pic>
          <p:nvPicPr>
            <p:cNvPr id="8" name="Picture 2" descr="Y:\MDCPS\VENDORS\OMADA\Omada 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400"/>
              <a:ext cx="7315200" cy="38401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57600" y="2344846"/>
              <a:ext cx="1295400" cy="523220"/>
            </a:xfrm>
            <a:prstGeom prst="rect">
              <a:avLst/>
            </a:prstGeom>
            <a:noFill/>
          </p:spPr>
          <p:txBody>
            <a:bodyPr wrap="square" rtlCol="0">
              <a:spAutoFit/>
            </a:bodyPr>
            <a:lstStyle/>
            <a:p>
              <a:pPr algn="ctr"/>
              <a:r>
                <a:rPr lang="en-US" sz="1400" b="1" dirty="0">
                  <a:effectLst>
                    <a:outerShdw blurRad="38100" dist="38100" dir="2700000" algn="tl">
                      <a:srgbClr val="000000">
                        <a:alpha val="43137"/>
                      </a:srgbClr>
                    </a:outerShdw>
                  </a:effectLst>
                </a:rPr>
                <a:t>Wireless scale</a:t>
              </a:r>
            </a:p>
          </p:txBody>
        </p:sp>
        <p:sp>
          <p:nvSpPr>
            <p:cNvPr id="10" name="TextBox 9"/>
            <p:cNvSpPr txBox="1"/>
            <p:nvPr/>
          </p:nvSpPr>
          <p:spPr>
            <a:xfrm>
              <a:off x="5486400" y="2209800"/>
              <a:ext cx="1905000" cy="523220"/>
            </a:xfrm>
            <a:prstGeom prst="rect">
              <a:avLst/>
            </a:prstGeom>
            <a:noFill/>
          </p:spPr>
          <p:txBody>
            <a:bodyPr wrap="square" rtlCol="0">
              <a:spAutoFit/>
            </a:bodyPr>
            <a:lstStyle/>
            <a:p>
              <a:pPr algn="ctr"/>
              <a:r>
                <a:rPr lang="en-US" sz="1400" b="1" dirty="0">
                  <a:effectLst>
                    <a:outerShdw blurRad="38100" dist="38100" dir="2700000" algn="tl">
                      <a:srgbClr val="000000">
                        <a:alpha val="43137"/>
                      </a:srgbClr>
                    </a:outerShdw>
                  </a:effectLst>
                </a:rPr>
                <a:t>Omada Health Coach</a:t>
              </a:r>
            </a:p>
          </p:txBody>
        </p:sp>
        <p:sp>
          <p:nvSpPr>
            <p:cNvPr id="11" name="TextBox 10"/>
            <p:cNvSpPr txBox="1"/>
            <p:nvPr/>
          </p:nvSpPr>
          <p:spPr>
            <a:xfrm>
              <a:off x="5638800" y="4797623"/>
              <a:ext cx="1905000" cy="523220"/>
            </a:xfrm>
            <a:prstGeom prst="rect">
              <a:avLst/>
            </a:prstGeom>
            <a:noFill/>
          </p:spPr>
          <p:txBody>
            <a:bodyPr wrap="square" rtlCol="0">
              <a:spAutoFit/>
            </a:bodyPr>
            <a:lstStyle/>
            <a:p>
              <a:pPr algn="ctr"/>
              <a:r>
                <a:rPr lang="en-US" sz="1400" b="1" dirty="0">
                  <a:effectLst>
                    <a:outerShdw blurRad="38100" dist="38100" dir="2700000" algn="tl">
                      <a:srgbClr val="000000">
                        <a:alpha val="43137"/>
                      </a:srgbClr>
                    </a:outerShdw>
                  </a:effectLst>
                </a:rPr>
                <a:t>Online Group Support</a:t>
              </a:r>
            </a:p>
          </p:txBody>
        </p:sp>
        <p:sp>
          <p:nvSpPr>
            <p:cNvPr id="12" name="TextBox 11"/>
            <p:cNvSpPr txBox="1"/>
            <p:nvPr/>
          </p:nvSpPr>
          <p:spPr>
            <a:xfrm>
              <a:off x="1143000" y="5410200"/>
              <a:ext cx="1562100" cy="523220"/>
            </a:xfrm>
            <a:prstGeom prst="rect">
              <a:avLst/>
            </a:prstGeom>
            <a:noFill/>
          </p:spPr>
          <p:txBody>
            <a:bodyPr wrap="square" rtlCol="0">
              <a:spAutoFit/>
            </a:bodyPr>
            <a:lstStyle/>
            <a:p>
              <a:r>
                <a:rPr lang="en-US" sz="1400" b="1" dirty="0">
                  <a:effectLst>
                    <a:outerShdw blurRad="38100" dist="38100" dir="2700000" algn="tl">
                      <a:srgbClr val="000000">
                        <a:alpha val="43137"/>
                      </a:srgbClr>
                    </a:outerShdw>
                  </a:effectLst>
                </a:rPr>
                <a:t>Interactive Games</a:t>
              </a:r>
            </a:p>
          </p:txBody>
        </p:sp>
      </p:grpSp>
      <p:sp>
        <p:nvSpPr>
          <p:cNvPr id="13" name="TextBox 12"/>
          <p:cNvSpPr txBox="1"/>
          <p:nvPr/>
        </p:nvSpPr>
        <p:spPr>
          <a:xfrm>
            <a:off x="1485900" y="6010832"/>
            <a:ext cx="5638800" cy="369332"/>
          </a:xfrm>
          <a:prstGeom prst="rect">
            <a:avLst/>
          </a:prstGeom>
          <a:noFill/>
        </p:spPr>
        <p:txBody>
          <a:bodyPr wrap="square" rtlCol="0">
            <a:spAutoFit/>
          </a:bodyPr>
          <a:lstStyle/>
          <a:p>
            <a:pPr algn="ctr"/>
            <a:r>
              <a:rPr lang="en-US" i="1" dirty="0">
                <a:solidFill>
                  <a:srgbClr val="002060"/>
                </a:solidFill>
              </a:rPr>
              <a:t>See if you’re eligible</a:t>
            </a:r>
            <a:r>
              <a:rPr lang="en-US" dirty="0">
                <a:solidFill>
                  <a:srgbClr val="002060"/>
                </a:solidFill>
              </a:rPr>
              <a:t>: </a:t>
            </a:r>
            <a:r>
              <a:rPr lang="en-US" b="1" u="sng" dirty="0">
                <a:solidFill>
                  <a:srgbClr val="0000FF"/>
                </a:solidFill>
                <a:hlinkClick r:id="rId4" action="ppaction://hlinkfile"/>
              </a:rPr>
              <a:t>go.omadahealth.com/mdcps</a:t>
            </a:r>
            <a:endParaRPr lang="en-US" dirty="0">
              <a:solidFill>
                <a:srgbClr val="0000FF"/>
              </a:solidFill>
            </a:endParaRPr>
          </a:p>
        </p:txBody>
      </p:sp>
    </p:spTree>
    <p:extLst>
      <p:ext uri="{BB962C8B-B14F-4D97-AF65-F5344CB8AC3E}">
        <p14:creationId xmlns:p14="http://schemas.microsoft.com/office/powerpoint/2010/main" val="2410372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5"/>
          <p:cNvSpPr txBox="1">
            <a:spLocks noChangeArrowheads="1"/>
          </p:cNvSpPr>
          <p:nvPr/>
        </p:nvSpPr>
        <p:spPr>
          <a:xfrm>
            <a:off x="312490" y="1905000"/>
            <a:ext cx="3729955" cy="3487024"/>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Clr>
                <a:srgbClr val="4472C4"/>
              </a:buClr>
              <a:buFont typeface="Symbol" pitchFamily="18" charset="2"/>
              <a:buNone/>
            </a:pPr>
            <a:r>
              <a:rPr lang="en-US" b="1" dirty="0">
                <a:solidFill>
                  <a:srgbClr val="002060"/>
                </a:solidFill>
                <a:latin typeface="Arial  "/>
              </a:rPr>
              <a:t>Cigna Lifestyle Management Programs are easy to use and available where and when you need it. </a:t>
            </a:r>
          </a:p>
          <a:p>
            <a:pPr>
              <a:buClr>
                <a:srgbClr val="4472C4"/>
              </a:buClr>
            </a:pPr>
            <a:r>
              <a:rPr lang="en-US" b="1" dirty="0">
                <a:solidFill>
                  <a:srgbClr val="002060"/>
                </a:solidFill>
                <a:latin typeface="Arial  "/>
              </a:rPr>
              <a:t>Weight Management </a:t>
            </a:r>
          </a:p>
          <a:p>
            <a:pPr>
              <a:buClr>
                <a:srgbClr val="4472C4"/>
              </a:buClr>
            </a:pPr>
            <a:r>
              <a:rPr lang="en-US" b="1" dirty="0">
                <a:solidFill>
                  <a:srgbClr val="002060"/>
                </a:solidFill>
                <a:latin typeface="Arial  "/>
              </a:rPr>
              <a:t>Tobacco Cessation</a:t>
            </a:r>
          </a:p>
          <a:p>
            <a:pPr>
              <a:buClr>
                <a:srgbClr val="4472C4"/>
              </a:buClr>
            </a:pPr>
            <a:r>
              <a:rPr lang="en-US" b="1" dirty="0">
                <a:solidFill>
                  <a:srgbClr val="002060"/>
                </a:solidFill>
                <a:latin typeface="Arial  "/>
              </a:rPr>
              <a:t>Stress Management </a:t>
            </a:r>
          </a:p>
          <a:p>
            <a:pPr>
              <a:lnSpc>
                <a:spcPct val="90000"/>
              </a:lnSpc>
              <a:buClr>
                <a:srgbClr val="4472C4"/>
              </a:buClr>
            </a:pPr>
            <a:endParaRPr lang="en-US" sz="1600" dirty="0">
              <a:solidFill>
                <a:srgbClr val="44546A"/>
              </a:solidFill>
              <a:cs typeface="Arial" charset="0"/>
            </a:endParaRPr>
          </a:p>
          <a:p>
            <a:pPr marL="0" indent="0">
              <a:lnSpc>
                <a:spcPct val="90000"/>
              </a:lnSpc>
              <a:buClr>
                <a:srgbClr val="4472C4"/>
              </a:buClr>
              <a:buFont typeface="Symbol" pitchFamily="18" charset="2"/>
              <a:buNone/>
            </a:pPr>
            <a:endParaRPr lang="en-US" sz="1800" dirty="0">
              <a:solidFill>
                <a:srgbClr val="44546A"/>
              </a:solidFill>
              <a:latin typeface="Palatino Linotype" panose="02040502050505030304" pitchFamily="18" charset="0"/>
              <a:cs typeface="Arial" charset="0"/>
            </a:endParaRPr>
          </a:p>
        </p:txBody>
      </p:sp>
      <p:sp>
        <p:nvSpPr>
          <p:cNvPr id="3" name="Rectangle 24"/>
          <p:cNvSpPr txBox="1">
            <a:spLocks noChangeArrowheads="1"/>
          </p:cNvSpPr>
          <p:nvPr/>
        </p:nvSpPr>
        <p:spPr>
          <a:xfrm>
            <a:off x="307688" y="1219200"/>
            <a:ext cx="7943408" cy="685800"/>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altLang="en-US" sz="3000" dirty="0">
                <a:solidFill>
                  <a:srgbClr val="002060"/>
                </a:solidFill>
                <a:latin typeface="Arial Black" panose="020B0A04020102020204" pitchFamily="34" charset="0"/>
              </a:rPr>
              <a:t>Lifestyle Management Programs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829" y="1676400"/>
            <a:ext cx="4189069" cy="485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2">
            <a:extLst>
              <a:ext uri="{FF2B5EF4-FFF2-40B4-BE49-F238E27FC236}">
                <a16:creationId xmlns:a16="http://schemas.microsoft.com/office/drawing/2014/main" id="{F2F43696-8706-344D-BD72-5B59CE5C5377}"/>
              </a:ext>
            </a:extLst>
          </p:cNvPr>
          <p:cNvSpPr txBox="1">
            <a:spLocks/>
          </p:cNvSpPr>
          <p:nvPr/>
        </p:nvSpPr>
        <p:spPr>
          <a:xfrm>
            <a:off x="469392" y="260797"/>
            <a:ext cx="7620000" cy="937067"/>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65760" algn="l"/>
            <a:r>
              <a:rPr lang="en-US" sz="2800" b="1" dirty="0">
                <a:solidFill>
                  <a:srgbClr val="002060"/>
                </a:solidFill>
                <a:latin typeface="Arial Black" panose="020B0604020202020204" pitchFamily="34" charset="0"/>
                <a:cs typeface="Arial Black" panose="020B0604020202020204" pitchFamily="34" charset="0"/>
              </a:rPr>
              <a:t>     </a:t>
            </a:r>
            <a:r>
              <a:rPr lang="en-US" sz="2800" b="1" dirty="0">
                <a:solidFill>
                  <a:srgbClr val="F7B017"/>
                </a:solidFill>
                <a:latin typeface="Arial Black" panose="020B0604020202020204" pitchFamily="34" charset="0"/>
                <a:cs typeface="Arial Black" panose="020B0604020202020204" pitchFamily="34" charset="0"/>
              </a:rPr>
              <a:t>WELL WAY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59" y="163896"/>
            <a:ext cx="975441" cy="972897"/>
          </a:xfrm>
          <a:prstGeom prst="rect">
            <a:avLst/>
          </a:prstGeom>
        </p:spPr>
      </p:pic>
    </p:spTree>
    <p:extLst>
      <p:ext uri="{BB962C8B-B14F-4D97-AF65-F5344CB8AC3E}">
        <p14:creationId xmlns:p14="http://schemas.microsoft.com/office/powerpoint/2010/main" val="3286149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33896" y="152400"/>
            <a:ext cx="9144000" cy="13208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65760" algn="l"/>
            <a:r>
              <a:rPr lang="en-US" sz="3200" b="1" dirty="0">
                <a:solidFill>
                  <a:srgbClr val="F7B017"/>
                </a:solidFill>
                <a:latin typeface="Arial Black" panose="020B0604020202020204" pitchFamily="34" charset="0"/>
                <a:cs typeface="Arial Black" panose="020B0604020202020204" pitchFamily="34" charset="0"/>
              </a:rPr>
              <a:t>CONTACT INFORMATION</a:t>
            </a:r>
          </a:p>
        </p:txBody>
      </p:sp>
      <p:sp>
        <p:nvSpPr>
          <p:cNvPr id="4" name="Content Placeholder 2"/>
          <p:cNvSpPr>
            <a:spLocks noGrp="1"/>
          </p:cNvSpPr>
          <p:nvPr/>
        </p:nvSpPr>
        <p:spPr>
          <a:xfrm>
            <a:off x="304800" y="1295400"/>
            <a:ext cx="8266609" cy="45720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10000"/>
              </a:lnSpc>
              <a:spcBef>
                <a:spcPct val="20000"/>
              </a:spcBef>
              <a:spcAft>
                <a:spcPts val="0"/>
              </a:spcAft>
              <a:buClrTx/>
              <a:buSzTx/>
              <a:buFont typeface="Arial"/>
              <a:buNone/>
              <a:tabLst/>
              <a:defRPr/>
            </a:pPr>
            <a:endParaRPr kumimoji="0" lang="en-US" sz="4300" b="1" i="0" u="none" strike="noStrike" kern="1200" cap="none" spc="0" normalizeH="0" baseline="0" noProof="0" dirty="0">
              <a:ln>
                <a:noFill/>
              </a:ln>
              <a:solidFill>
                <a:srgbClr val="1B2B60"/>
              </a:solidFill>
              <a:effectLst/>
              <a:uLnTx/>
              <a:uFillTx/>
              <a:latin typeface="Azo Sans"/>
              <a:ea typeface="+mn-ea"/>
              <a:cs typeface="Azo Sans"/>
            </a:endParaRPr>
          </a:p>
          <a:p>
            <a:pPr marL="0" marR="0" lvl="0" indent="0" algn="just" defTabSz="457200" rtl="0" eaLnBrk="1" fontAlgn="auto" latinLnBrk="0" hangingPunct="1">
              <a:lnSpc>
                <a:spcPct val="110000"/>
              </a:lnSpc>
              <a:spcBef>
                <a:spcPct val="20000"/>
              </a:spcBef>
              <a:spcAft>
                <a:spcPts val="0"/>
              </a:spcAft>
              <a:buClrTx/>
              <a:buSzTx/>
              <a:buFont typeface="Arial"/>
              <a:buNone/>
              <a:tabLst/>
              <a:defRPr/>
            </a:pPr>
            <a:r>
              <a:rPr kumimoji="0" lang="en-US" sz="10000" b="1" i="0" u="none" strike="noStrike" kern="1200" cap="none" spc="0" normalizeH="0" baseline="0" noProof="0" dirty="0">
                <a:ln>
                  <a:noFill/>
                </a:ln>
                <a:solidFill>
                  <a:srgbClr val="1B2B60"/>
                </a:solidFill>
                <a:effectLst/>
                <a:uLnTx/>
                <a:uFillTx/>
                <a:latin typeface="Azo Sans"/>
                <a:cs typeface="Azo Sans"/>
              </a:rPr>
              <a:t>For additional information and to schedule a personal confidential wellness session with our Wellness Educators, call </a:t>
            </a:r>
            <a:r>
              <a:rPr kumimoji="0" lang="en-US" sz="10000" b="1" i="0" u="none" strike="noStrike" kern="1200" cap="none" spc="0" normalizeH="0" baseline="0" noProof="0" dirty="0">
                <a:ln>
                  <a:noFill/>
                </a:ln>
                <a:solidFill>
                  <a:srgbClr val="008FB2"/>
                </a:solidFill>
                <a:effectLst/>
                <a:uLnTx/>
                <a:uFillTx/>
                <a:latin typeface="Azo Sans"/>
                <a:cs typeface="Azo Sans"/>
              </a:rPr>
              <a:t>305.995.2265.</a:t>
            </a:r>
          </a:p>
          <a:p>
            <a:pPr marL="0" marR="0" lvl="0" indent="0" algn="just" defTabSz="457200" rtl="0" eaLnBrk="1" fontAlgn="auto" latinLnBrk="0" hangingPunct="1">
              <a:lnSpc>
                <a:spcPct val="110000"/>
              </a:lnSpc>
              <a:spcBef>
                <a:spcPct val="20000"/>
              </a:spcBef>
              <a:spcAft>
                <a:spcPts val="0"/>
              </a:spcAft>
              <a:buClrTx/>
              <a:buSzTx/>
              <a:buFont typeface="Arial"/>
              <a:buNone/>
              <a:tabLst/>
              <a:defRPr/>
            </a:pPr>
            <a:endParaRPr kumimoji="0" lang="en-US" sz="10000" b="1" i="0" u="none" strike="noStrike" kern="1200" cap="none" spc="0" normalizeH="0" baseline="0" noProof="0" dirty="0">
              <a:ln>
                <a:noFill/>
              </a:ln>
              <a:solidFill>
                <a:srgbClr val="1B2B60"/>
              </a:solidFill>
              <a:effectLst/>
              <a:uLnTx/>
              <a:uFillTx/>
              <a:latin typeface="Azo Sans"/>
              <a:cs typeface="Azo Sans"/>
            </a:endParaRPr>
          </a:p>
          <a:p>
            <a:pPr marL="0" marR="0" lvl="0" indent="0" algn="just" defTabSz="457200" rtl="0" eaLnBrk="1" fontAlgn="auto" latinLnBrk="0" hangingPunct="1">
              <a:lnSpc>
                <a:spcPct val="110000"/>
              </a:lnSpc>
              <a:spcBef>
                <a:spcPct val="20000"/>
              </a:spcBef>
              <a:spcAft>
                <a:spcPts val="0"/>
              </a:spcAft>
              <a:buClrTx/>
              <a:buSzTx/>
              <a:buFont typeface="Arial"/>
              <a:buNone/>
              <a:tabLst/>
              <a:defRPr/>
            </a:pPr>
            <a:r>
              <a:rPr kumimoji="0" lang="en-US" sz="10000" b="1" i="0" u="none" strike="noStrike" kern="1200" cap="none" spc="0" normalizeH="0" baseline="0" noProof="0" dirty="0">
                <a:ln>
                  <a:noFill/>
                </a:ln>
                <a:solidFill>
                  <a:srgbClr val="1B2B60"/>
                </a:solidFill>
                <a:effectLst/>
                <a:uLnTx/>
                <a:uFillTx/>
                <a:latin typeface="Azo Sans"/>
                <a:cs typeface="Azo Sans"/>
              </a:rPr>
              <a:t>For additional information regarding your benefits, please feel free to contact us at: </a:t>
            </a:r>
          </a:p>
          <a:p>
            <a:pPr algn="just">
              <a:lnSpc>
                <a:spcPct val="110000"/>
              </a:lnSpc>
              <a:buClr>
                <a:srgbClr val="008FB2"/>
              </a:buClr>
              <a:buSzPct val="127000"/>
              <a:buFont typeface="Wingdings" panose="05000000000000000000" pitchFamily="2" charset="2"/>
              <a:buChar char="§"/>
              <a:defRPr/>
            </a:pPr>
            <a:r>
              <a:rPr kumimoji="0" lang="en-US" sz="10000" b="1" i="0" u="none" strike="noStrike" kern="1200" cap="none" spc="0" normalizeH="0" baseline="0" noProof="0" dirty="0">
                <a:ln>
                  <a:noFill/>
                </a:ln>
                <a:solidFill>
                  <a:srgbClr val="1B2B60"/>
                </a:solidFill>
                <a:effectLst/>
                <a:uLnTx/>
                <a:uFillTx/>
                <a:latin typeface="Azo Sans"/>
                <a:cs typeface="Azo Sans"/>
              </a:rPr>
              <a:t>Office of Risk and Benefits Management –</a:t>
            </a:r>
            <a:r>
              <a:rPr kumimoji="0" lang="en-US" sz="10000" b="1" i="0" u="none" strike="noStrike" kern="1200" cap="none" spc="0" normalizeH="0" baseline="0" noProof="0" dirty="0">
                <a:ln>
                  <a:noFill/>
                </a:ln>
                <a:solidFill>
                  <a:srgbClr val="008FB2"/>
                </a:solidFill>
                <a:effectLst/>
                <a:uLnTx/>
                <a:uFillTx/>
                <a:latin typeface="Azo Sans"/>
                <a:cs typeface="Azo Sans"/>
              </a:rPr>
              <a:t>305.995.7129</a:t>
            </a:r>
          </a:p>
          <a:p>
            <a:pPr algn="just">
              <a:lnSpc>
                <a:spcPct val="110000"/>
              </a:lnSpc>
              <a:buClr>
                <a:srgbClr val="008FB2"/>
              </a:buClr>
              <a:buSzPct val="127000"/>
              <a:buFont typeface="Wingdings" panose="05000000000000000000" pitchFamily="2" charset="2"/>
              <a:buChar char="§"/>
              <a:defRPr/>
            </a:pPr>
            <a:r>
              <a:rPr kumimoji="0" lang="en-US" sz="10000" b="1" i="0" u="none" strike="noStrike" kern="1200" cap="none" spc="0" normalizeH="0" baseline="0" noProof="0" dirty="0">
                <a:ln>
                  <a:noFill/>
                </a:ln>
                <a:solidFill>
                  <a:srgbClr val="1B2B60"/>
                </a:solidFill>
                <a:effectLst/>
                <a:uLnTx/>
                <a:uFillTx/>
                <a:latin typeface="Azo Sans"/>
                <a:cs typeface="Azo Sans"/>
              </a:rPr>
              <a:t>Cigna Healthcare – </a:t>
            </a:r>
            <a:r>
              <a:rPr kumimoji="0" lang="en-US" sz="10000" b="1" i="0" u="none" strike="noStrike" kern="1200" cap="none" spc="0" normalizeH="0" baseline="0" noProof="0" dirty="0">
                <a:ln>
                  <a:noFill/>
                </a:ln>
                <a:solidFill>
                  <a:srgbClr val="008FB2"/>
                </a:solidFill>
                <a:effectLst/>
                <a:uLnTx/>
                <a:uFillTx/>
                <a:latin typeface="Azo Sans"/>
                <a:cs typeface="Azo Sans"/>
              </a:rPr>
              <a:t>1.800.806.3052</a:t>
            </a:r>
          </a:p>
          <a:p>
            <a:pPr algn="just">
              <a:lnSpc>
                <a:spcPct val="110000"/>
              </a:lnSpc>
              <a:buClr>
                <a:srgbClr val="008FB2"/>
              </a:buClr>
              <a:buSzPct val="127000"/>
              <a:buFont typeface="Wingdings" panose="05000000000000000000" pitchFamily="2" charset="2"/>
              <a:buChar char="§"/>
              <a:defRPr/>
            </a:pPr>
            <a:r>
              <a:rPr kumimoji="0" lang="en-US" sz="10000" b="1" i="0" u="none" strike="noStrike" kern="1200" cap="none" spc="0" normalizeH="0" baseline="0" noProof="0" dirty="0">
                <a:ln>
                  <a:noFill/>
                </a:ln>
                <a:solidFill>
                  <a:srgbClr val="1B2B60"/>
                </a:solidFill>
                <a:effectLst/>
                <a:uLnTx/>
                <a:uFillTx/>
                <a:latin typeface="Azo Sans"/>
                <a:cs typeface="Azo Sans"/>
              </a:rPr>
              <a:t>M-DCPS/Cigna Wellness Team –</a:t>
            </a:r>
            <a:r>
              <a:rPr kumimoji="0" lang="en-US" sz="10000" b="1" i="0" u="none" strike="noStrike" kern="1200" cap="none" spc="0" normalizeH="0" baseline="0" noProof="0" dirty="0">
                <a:ln>
                  <a:noFill/>
                </a:ln>
                <a:solidFill>
                  <a:srgbClr val="008FB2"/>
                </a:solidFill>
                <a:effectLst/>
                <a:uLnTx/>
                <a:uFillTx/>
                <a:latin typeface="Azo Sans"/>
                <a:cs typeface="Azo Sans"/>
              </a:rPr>
              <a:t>305.995.2265</a:t>
            </a:r>
          </a:p>
          <a:p>
            <a:pPr algn="just">
              <a:lnSpc>
                <a:spcPct val="110000"/>
              </a:lnSpc>
              <a:buClr>
                <a:srgbClr val="008FB2"/>
              </a:buClr>
              <a:buSzPct val="127000"/>
              <a:buFont typeface="Wingdings" panose="05000000000000000000" pitchFamily="2" charset="2"/>
              <a:buChar char="§"/>
              <a:defRPr/>
            </a:pPr>
            <a:r>
              <a:rPr lang="en-US" sz="10000" b="1" dirty="0">
                <a:solidFill>
                  <a:srgbClr val="002060"/>
                </a:solidFill>
                <a:latin typeface="Azo Sans"/>
                <a:cs typeface="Azo Sans"/>
              </a:rPr>
              <a:t>Healthcare Bluebook – </a:t>
            </a:r>
            <a:r>
              <a:rPr lang="en-US" sz="10000" b="1" dirty="0">
                <a:solidFill>
                  <a:srgbClr val="008FB2"/>
                </a:solidFill>
                <a:latin typeface="Azo Sans"/>
                <a:cs typeface="Azo Sans"/>
              </a:rPr>
              <a:t>1.888.316.5217</a:t>
            </a:r>
            <a:endParaRPr kumimoji="0" lang="en-US" sz="10000" b="1" i="0" u="none" strike="noStrike" kern="1200" cap="none" spc="0" normalizeH="0" baseline="0" noProof="0" dirty="0">
              <a:ln>
                <a:noFill/>
              </a:ln>
              <a:solidFill>
                <a:srgbClr val="008FB2"/>
              </a:solidFill>
              <a:effectLst/>
              <a:uLnTx/>
              <a:uFillTx/>
              <a:latin typeface="Azo Sans"/>
              <a:cs typeface="Azo San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0000" b="0" i="0" u="none" strike="noStrike" kern="1200" cap="none" spc="0" normalizeH="0" baseline="0" noProof="0" dirty="0">
              <a:ln>
                <a:noFill/>
              </a:ln>
              <a:solidFill>
                <a:srgbClr val="1B2B60"/>
              </a:solidFill>
              <a:effectLst/>
              <a:uLnTx/>
              <a:uFillTx/>
              <a:latin typeface="Calibri"/>
            </a:endParaRPr>
          </a:p>
        </p:txBody>
      </p:sp>
    </p:spTree>
    <p:extLst>
      <p:ext uri="{BB962C8B-B14F-4D97-AF65-F5344CB8AC3E}">
        <p14:creationId xmlns:p14="http://schemas.microsoft.com/office/powerpoint/2010/main" val="1658082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57D7F0-0A3E-94D1-7BC3-0328AD86707C}"/>
              </a:ext>
            </a:extLst>
          </p:cNvPr>
          <p:cNvSpPr txBox="1"/>
          <p:nvPr/>
        </p:nvSpPr>
        <p:spPr>
          <a:xfrm>
            <a:off x="381000" y="304800"/>
            <a:ext cx="8153400" cy="5488618"/>
          </a:xfrm>
          <a:prstGeom prst="rect">
            <a:avLst/>
          </a:prstGeom>
          <a:noFill/>
          <a:ln>
            <a:solidFill>
              <a:schemeClr val="accent5">
                <a:lumMod val="50000"/>
              </a:schemeClr>
            </a:solidFill>
          </a:ln>
        </p:spPr>
        <p:txBody>
          <a:bodyPr wrap="square">
            <a:spAutoFit/>
          </a:bodyPr>
          <a:lstStyle/>
          <a:p>
            <a:pPr algn="just"/>
            <a:endParaRPr lang="en-US" b="1" dirty="0">
              <a:solidFill>
                <a:srgbClr val="008FB2"/>
              </a:solidFill>
              <a:latin typeface="Arial" panose="020B0604020202020204" pitchFamily="34" charset="0"/>
              <a:cs typeface="Arial" panose="020B0604020202020204" pitchFamily="34" charset="0"/>
            </a:endParaRPr>
          </a:p>
          <a:p>
            <a:pPr algn="just"/>
            <a:r>
              <a:rPr lang="en-US" sz="3000" b="1" dirty="0">
                <a:solidFill>
                  <a:srgbClr val="F7B017"/>
                </a:solidFill>
                <a:latin typeface="Arial Black" panose="020B0A04020102020204" pitchFamily="34" charset="0"/>
                <a:cs typeface="Arial" panose="020B0604020202020204" pitchFamily="34" charset="0"/>
              </a:rPr>
              <a:t>BENEFITS SALARY</a:t>
            </a:r>
          </a:p>
          <a:p>
            <a:pPr algn="just"/>
            <a:endParaRPr lang="en-US" b="1" dirty="0">
              <a:solidFill>
                <a:srgbClr val="008FB2"/>
              </a:solidFill>
              <a:latin typeface="Arial" panose="020B0604020202020204" pitchFamily="34" charset="0"/>
              <a:cs typeface="Arial" panose="020B0604020202020204" pitchFamily="34" charset="0"/>
            </a:endParaRPr>
          </a:p>
          <a:p>
            <a:pPr marL="176213" indent="-176213" algn="just"/>
            <a:r>
              <a:rPr lang="en-US" b="1" dirty="0">
                <a:solidFill>
                  <a:srgbClr val="008FB2"/>
                </a:solidFill>
                <a:latin typeface="Arial" panose="020B0604020202020204" pitchFamily="34" charset="0"/>
                <a:cs typeface="Arial" panose="020B0604020202020204" pitchFamily="34" charset="0"/>
              </a:rPr>
              <a:t>▪</a:t>
            </a:r>
            <a:r>
              <a:rPr lang="en-US" b="1" dirty="0">
                <a:solidFill>
                  <a:srgbClr val="002060"/>
                </a:solidFill>
                <a:latin typeface="Arial" panose="020B0604020202020204" pitchFamily="34" charset="0"/>
                <a:cs typeface="Arial" panose="020B0604020202020204" pitchFamily="34" charset="0"/>
              </a:rPr>
              <a:t> Benefits salary is defined by each union’s salary schedule and it is equal to the employee’s annual base salary. </a:t>
            </a:r>
          </a:p>
          <a:p>
            <a:pPr marL="176213" indent="-176213" algn="just"/>
            <a:endParaRPr lang="en-US" b="1" dirty="0">
              <a:solidFill>
                <a:srgbClr val="002060"/>
              </a:solidFill>
              <a:latin typeface="Arial" panose="020B0604020202020204" pitchFamily="34" charset="0"/>
              <a:cs typeface="Arial" panose="020B0604020202020204" pitchFamily="34" charset="0"/>
            </a:endParaRPr>
          </a:p>
          <a:p>
            <a:pPr marL="176213" indent="-176213" algn="just"/>
            <a:r>
              <a:rPr lang="en-US" b="1" dirty="0">
                <a:solidFill>
                  <a:srgbClr val="008FB2"/>
                </a:solidFill>
                <a:latin typeface="Arial" panose="020B0604020202020204" pitchFamily="34" charset="0"/>
                <a:cs typeface="Arial" panose="020B0604020202020204" pitchFamily="34" charset="0"/>
              </a:rPr>
              <a:t>▪</a:t>
            </a:r>
            <a:r>
              <a:rPr lang="en-US" b="1" dirty="0">
                <a:solidFill>
                  <a:srgbClr val="002060"/>
                </a:solidFill>
                <a:latin typeface="Arial" panose="020B0604020202020204" pitchFamily="34" charset="0"/>
                <a:cs typeface="Arial" panose="020B0604020202020204" pitchFamily="34" charset="0"/>
              </a:rPr>
              <a:t> Benefits salaries will be updated to meet current salary levels and will be determined for all employees annually on June 30th of each year. </a:t>
            </a:r>
          </a:p>
          <a:p>
            <a:pPr algn="just"/>
            <a:endParaRPr lang="en-US" b="1" dirty="0">
              <a:solidFill>
                <a:srgbClr val="002060"/>
              </a:solidFill>
              <a:latin typeface="Arial" panose="020B0604020202020204" pitchFamily="34" charset="0"/>
              <a:cs typeface="Arial" panose="020B0604020202020204" pitchFamily="34" charset="0"/>
            </a:endParaRPr>
          </a:p>
          <a:p>
            <a:pPr marL="176213" indent="-176213" algn="just"/>
            <a:r>
              <a:rPr lang="en-US" b="1" dirty="0">
                <a:solidFill>
                  <a:srgbClr val="008FB2"/>
                </a:solidFill>
                <a:latin typeface="Arial" panose="020B0604020202020204" pitchFamily="34" charset="0"/>
                <a:cs typeface="Arial" panose="020B0604020202020204" pitchFamily="34" charset="0"/>
              </a:rPr>
              <a:t>▪</a:t>
            </a:r>
            <a:r>
              <a:rPr lang="en-US" b="1" dirty="0">
                <a:solidFill>
                  <a:srgbClr val="002060"/>
                </a:solidFill>
                <a:latin typeface="Arial" panose="020B0604020202020204" pitchFamily="34" charset="0"/>
                <a:cs typeface="Arial" panose="020B0604020202020204" pitchFamily="34" charset="0"/>
              </a:rPr>
              <a:t> Benefits salary determines: </a:t>
            </a:r>
          </a:p>
          <a:p>
            <a:pPr marL="692150" indent="-346075" algn="just">
              <a:lnSpc>
                <a:spcPct val="150000"/>
              </a:lnSpc>
              <a:buClr>
                <a:srgbClr val="008FB2"/>
              </a:buClr>
              <a:buFont typeface="Wingdings" panose="05000000000000000000" pitchFamily="2" charset="2"/>
              <a:buChar char="Ø"/>
            </a:pPr>
            <a:r>
              <a:rPr lang="en-US" b="1" dirty="0">
                <a:solidFill>
                  <a:srgbClr val="002060"/>
                </a:solidFill>
                <a:latin typeface="Arial" panose="020B0604020202020204" pitchFamily="34" charset="0"/>
                <a:cs typeface="Arial" panose="020B0604020202020204" pitchFamily="34" charset="0"/>
              </a:rPr>
              <a:t>Salary Band </a:t>
            </a:r>
          </a:p>
          <a:p>
            <a:pPr marL="747713" indent="-401638" algn="just">
              <a:lnSpc>
                <a:spcPct val="150000"/>
              </a:lnSpc>
              <a:buClr>
                <a:srgbClr val="008FB2"/>
              </a:buClr>
              <a:buFont typeface="Wingdings" panose="05000000000000000000" pitchFamily="2" charset="2"/>
              <a:buChar char="Ø"/>
            </a:pPr>
            <a:r>
              <a:rPr lang="en-US" b="1" dirty="0">
                <a:solidFill>
                  <a:srgbClr val="002060"/>
                </a:solidFill>
                <a:latin typeface="Arial" panose="020B0604020202020204" pitchFamily="34" charset="0"/>
                <a:cs typeface="Arial" panose="020B0604020202020204" pitchFamily="34" charset="0"/>
              </a:rPr>
              <a:t>Employee &amp; dependent healthcare Board contribution and employee cost per pay </a:t>
            </a:r>
          </a:p>
          <a:p>
            <a:pPr marL="747713" indent="-401638" algn="just">
              <a:lnSpc>
                <a:spcPct val="150000"/>
              </a:lnSpc>
              <a:buClr>
                <a:srgbClr val="008FB2"/>
              </a:buClr>
              <a:buFont typeface="Wingdings" panose="05000000000000000000" pitchFamily="2" charset="2"/>
              <a:buChar char="Ø"/>
            </a:pPr>
            <a:r>
              <a:rPr lang="en-US" b="1" dirty="0">
                <a:solidFill>
                  <a:srgbClr val="002060"/>
                </a:solidFill>
                <a:latin typeface="Arial" panose="020B0604020202020204" pitchFamily="34" charset="0"/>
                <a:cs typeface="Arial" panose="020B0604020202020204" pitchFamily="34" charset="0"/>
              </a:rPr>
              <a:t>Board-paid Life Insurance amount (amount is determined by your bargaining unit contract) </a:t>
            </a:r>
          </a:p>
          <a:p>
            <a:pPr marL="747713" indent="-401638" algn="just">
              <a:lnSpc>
                <a:spcPct val="150000"/>
              </a:lnSpc>
              <a:buClr>
                <a:srgbClr val="008FB2"/>
              </a:buClr>
              <a:buFont typeface="Wingdings" panose="05000000000000000000" pitchFamily="2" charset="2"/>
              <a:buChar char="Ø"/>
            </a:pPr>
            <a:r>
              <a:rPr lang="en-US" b="1" dirty="0">
                <a:solidFill>
                  <a:srgbClr val="002060"/>
                </a:solidFill>
                <a:latin typeface="Arial" panose="020B0604020202020204" pitchFamily="34" charset="0"/>
                <a:cs typeface="Arial" panose="020B0604020202020204" pitchFamily="34" charset="0"/>
              </a:rPr>
              <a:t>Determines disability benefit</a:t>
            </a:r>
          </a:p>
        </p:txBody>
      </p:sp>
    </p:spTree>
    <p:extLst>
      <p:ext uri="{BB962C8B-B14F-4D97-AF65-F5344CB8AC3E}">
        <p14:creationId xmlns:p14="http://schemas.microsoft.com/office/powerpoint/2010/main" val="1970847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9E10F-F3CE-0701-DA4D-843425E44303}"/>
              </a:ext>
            </a:extLst>
          </p:cNvPr>
          <p:cNvSpPr txBox="1"/>
          <p:nvPr/>
        </p:nvSpPr>
        <p:spPr>
          <a:xfrm>
            <a:off x="304800" y="609600"/>
            <a:ext cx="8001000" cy="5324535"/>
          </a:xfrm>
          <a:prstGeom prst="rect">
            <a:avLst/>
          </a:prstGeom>
          <a:noFill/>
        </p:spPr>
        <p:txBody>
          <a:bodyPr wrap="square">
            <a:spAutoFit/>
          </a:bodyPr>
          <a:lstStyle/>
          <a:p>
            <a:pPr algn="just"/>
            <a:r>
              <a:rPr lang="en-US" sz="3200" b="1" dirty="0">
                <a:solidFill>
                  <a:srgbClr val="F7B017"/>
                </a:solidFill>
                <a:latin typeface="Arial Black" panose="020B0A04020102020204" pitchFamily="34" charset="0"/>
                <a:cs typeface="Arial" panose="020B0604020202020204" pitchFamily="34" charset="0"/>
              </a:rPr>
              <a:t>CORE BENEFITS</a:t>
            </a:r>
          </a:p>
          <a:p>
            <a:pPr algn="just"/>
            <a:endParaRPr lang="en-US" sz="2200" b="1" dirty="0">
              <a:solidFill>
                <a:srgbClr val="008FB2"/>
              </a:solidFill>
              <a:latin typeface="Arial" panose="020B0604020202020204" pitchFamily="34" charset="0"/>
              <a:cs typeface="Arial" panose="020B0604020202020204" pitchFamily="34" charset="0"/>
            </a:endParaRPr>
          </a:p>
          <a:p>
            <a:pPr algn="just"/>
            <a:r>
              <a:rPr lang="en-US" sz="2200" b="1" u="sng" dirty="0">
                <a:solidFill>
                  <a:srgbClr val="F7B017"/>
                </a:solidFill>
                <a:latin typeface="Arial" panose="020B0604020202020204" pitchFamily="34" charset="0"/>
                <a:cs typeface="Arial" panose="020B0604020202020204" pitchFamily="34" charset="0"/>
              </a:rPr>
              <a:t>HEALTH INSURANCE (EMPLOYEE ONLY COVERAGE): </a:t>
            </a:r>
          </a:p>
          <a:p>
            <a:pPr marL="290513" indent="-290513" algn="just"/>
            <a:r>
              <a:rPr lang="en-US" sz="2200" b="1" dirty="0">
                <a:solidFill>
                  <a:srgbClr val="008FB2"/>
                </a:solidFill>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90-calendar day waiting period and coverage will be effective on the 91st day</a:t>
            </a:r>
          </a:p>
          <a:p>
            <a:pPr algn="just"/>
            <a:endParaRPr lang="en-US" sz="2200" b="1" dirty="0">
              <a:solidFill>
                <a:srgbClr val="002060"/>
              </a:solidFill>
              <a:latin typeface="Arial" panose="020B0604020202020204" pitchFamily="34" charset="0"/>
              <a:cs typeface="Arial" panose="020B0604020202020204" pitchFamily="34" charset="0"/>
            </a:endParaRPr>
          </a:p>
          <a:p>
            <a:pPr marL="517525" indent="-287338" algn="just"/>
            <a:r>
              <a:rPr lang="en-US" sz="2200" b="1" dirty="0">
                <a:solidFill>
                  <a:srgbClr val="008FB2"/>
                </a:solidFill>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Cigna OAP High (employee cost-share) </a:t>
            </a:r>
          </a:p>
          <a:p>
            <a:pPr marL="517525" indent="-287338" algn="just"/>
            <a:endParaRPr lang="en-US" sz="2200" b="1" dirty="0">
              <a:solidFill>
                <a:srgbClr val="008FB2"/>
              </a:solidFill>
              <a:latin typeface="Arial" panose="020B0604020202020204" pitchFamily="34" charset="0"/>
              <a:cs typeface="Arial" panose="020B0604020202020204" pitchFamily="34" charset="0"/>
            </a:endParaRPr>
          </a:p>
          <a:p>
            <a:pPr marL="517525" indent="-287338" algn="just"/>
            <a:r>
              <a:rPr lang="en-US" sz="2200" b="1" dirty="0">
                <a:solidFill>
                  <a:srgbClr val="008FB2"/>
                </a:solidFill>
                <a:latin typeface="Arial" panose="020B0604020202020204" pitchFamily="34" charset="0"/>
                <a:cs typeface="Arial" panose="020B0604020202020204" pitchFamily="34" charset="0"/>
              </a:rPr>
              <a:t>✓</a:t>
            </a:r>
            <a:r>
              <a:rPr lang="en-US" sz="2200" b="1" dirty="0">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Cigna OAP Standard (employee cost-share) </a:t>
            </a:r>
          </a:p>
          <a:p>
            <a:pPr marL="517525" indent="-287338" algn="just"/>
            <a:endParaRPr lang="en-US" sz="2200" b="1" dirty="0">
              <a:solidFill>
                <a:srgbClr val="008FB2"/>
              </a:solidFill>
              <a:latin typeface="Arial" panose="020B0604020202020204" pitchFamily="34" charset="0"/>
              <a:cs typeface="Arial" panose="020B0604020202020204" pitchFamily="34" charset="0"/>
            </a:endParaRPr>
          </a:p>
          <a:p>
            <a:pPr marL="517525" indent="-287338" algn="just"/>
            <a:r>
              <a:rPr lang="en-US" sz="2200" b="1" dirty="0">
                <a:solidFill>
                  <a:srgbClr val="008FB2"/>
                </a:solidFill>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Cigna SureFit (Board-paid) </a:t>
            </a:r>
          </a:p>
          <a:p>
            <a:pPr algn="just"/>
            <a:endParaRPr lang="en-US" sz="2200" b="1" dirty="0">
              <a:latin typeface="Arial" panose="020B0604020202020204" pitchFamily="34" charset="0"/>
              <a:cs typeface="Arial" panose="020B0604020202020204" pitchFamily="34" charset="0"/>
            </a:endParaRPr>
          </a:p>
          <a:p>
            <a:pPr algn="just"/>
            <a:r>
              <a:rPr lang="en-US" sz="2200" b="1" dirty="0">
                <a:solidFill>
                  <a:srgbClr val="002060"/>
                </a:solidFill>
                <a:latin typeface="Arial" panose="020B0604020202020204" pitchFamily="34" charset="0"/>
                <a:cs typeface="Arial" panose="020B0604020202020204" pitchFamily="34" charset="0"/>
              </a:rPr>
              <a:t>For employee cost share and dependent rates visit </a:t>
            </a:r>
            <a:r>
              <a:rPr lang="en-US" sz="2200" b="1" dirty="0">
                <a:solidFill>
                  <a:srgbClr val="0563C1"/>
                </a:solidFill>
                <a:latin typeface="Arial" panose="020B0604020202020204" pitchFamily="34" charset="0"/>
                <a:cs typeface="Arial" panose="020B0604020202020204" pitchFamily="34" charset="0"/>
                <a:hlinkClick r:id="rId2"/>
              </a:rPr>
              <a:t>www.dadeschools.</a:t>
            </a:r>
            <a:r>
              <a:rPr lang="en-US" sz="2200" b="1" dirty="0">
                <a:solidFill>
                  <a:srgbClr val="002060"/>
                </a:solidFill>
                <a:latin typeface="Arial" panose="020B0604020202020204" pitchFamily="34" charset="0"/>
                <a:cs typeface="Arial" panose="020B0604020202020204" pitchFamily="34" charset="0"/>
                <a:hlinkClick r:id="rId2"/>
              </a:rPr>
              <a:t>net</a:t>
            </a:r>
            <a:r>
              <a:rPr lang="en-US" sz="2200" b="1" dirty="0">
                <a:solidFill>
                  <a:srgbClr val="002060"/>
                </a:solidFill>
                <a:latin typeface="Arial" panose="020B0604020202020204" pitchFamily="34" charset="0"/>
                <a:cs typeface="Arial" panose="020B0604020202020204" pitchFamily="34" charset="0"/>
              </a:rPr>
              <a:t>, then under Site Map click on 2024 Benefits.</a:t>
            </a:r>
          </a:p>
        </p:txBody>
      </p:sp>
    </p:spTree>
    <p:extLst>
      <p:ext uri="{BB962C8B-B14F-4D97-AF65-F5344CB8AC3E}">
        <p14:creationId xmlns:p14="http://schemas.microsoft.com/office/powerpoint/2010/main" val="232447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6ADA7A-E4C3-F8C5-21E1-5C922446C3EA}"/>
              </a:ext>
            </a:extLst>
          </p:cNvPr>
          <p:cNvSpPr txBox="1"/>
          <p:nvPr/>
        </p:nvSpPr>
        <p:spPr>
          <a:xfrm>
            <a:off x="152400" y="457200"/>
            <a:ext cx="8382000" cy="5139869"/>
          </a:xfrm>
          <a:prstGeom prst="rect">
            <a:avLst/>
          </a:prstGeom>
          <a:noFill/>
        </p:spPr>
        <p:txBody>
          <a:bodyPr wrap="square">
            <a:spAutoFit/>
          </a:bodyPr>
          <a:lstStyle/>
          <a:p>
            <a:pPr algn="just"/>
            <a:r>
              <a:rPr lang="en-US" sz="3200" b="1" dirty="0">
                <a:solidFill>
                  <a:srgbClr val="F7B017"/>
                </a:solidFill>
                <a:latin typeface="Arial Black" panose="020B0A04020102020204" pitchFamily="34" charset="0"/>
                <a:cs typeface="Arial" panose="020B0604020202020204" pitchFamily="34" charset="0"/>
              </a:rPr>
              <a:t>CORE BENEFITS</a:t>
            </a:r>
          </a:p>
          <a:p>
            <a:pPr algn="just"/>
            <a:endParaRPr lang="en-US" sz="2200" b="1" u="sng" dirty="0">
              <a:solidFill>
                <a:srgbClr val="008FB2"/>
              </a:solidFill>
              <a:latin typeface="Arial" panose="020B0604020202020204" pitchFamily="34" charset="0"/>
              <a:cs typeface="Arial" panose="020B0604020202020204" pitchFamily="34" charset="0"/>
            </a:endParaRPr>
          </a:p>
          <a:p>
            <a:pPr algn="just"/>
            <a:r>
              <a:rPr lang="en-US" sz="2200" b="1" u="sng" dirty="0">
                <a:solidFill>
                  <a:srgbClr val="F7B017"/>
                </a:solidFill>
                <a:latin typeface="Arial" panose="020B0604020202020204" pitchFamily="34" charset="0"/>
                <a:cs typeface="Arial" panose="020B0604020202020204" pitchFamily="34" charset="0"/>
              </a:rPr>
              <a:t>LIFE INSURANCE (BOARD-PAID): </a:t>
            </a:r>
          </a:p>
          <a:p>
            <a:pPr marL="285750" indent="-285750" algn="just">
              <a:buClr>
                <a:srgbClr val="008FB2"/>
              </a:buClr>
              <a:buFont typeface="Wingdings" panose="05000000000000000000" pitchFamily="2" charset="2"/>
              <a:buChar char="Ø"/>
            </a:pPr>
            <a:r>
              <a:rPr lang="en-US" b="1" dirty="0">
                <a:solidFill>
                  <a:srgbClr val="002060"/>
                </a:solidFill>
                <a:latin typeface="Arial" panose="020B0604020202020204" pitchFamily="34" charset="0"/>
                <a:cs typeface="Arial" panose="020B0604020202020204" pitchFamily="34" charset="0"/>
              </a:rPr>
              <a:t>One time your annual base salary rounded up to the next $1,000 (the minimum benefit for employees represented by AFSCME is $10,000). Please make sure you indicate your beneficiary designation. </a:t>
            </a:r>
          </a:p>
          <a:p>
            <a:pPr marL="285750" indent="-285750" algn="just">
              <a:buClr>
                <a:srgbClr val="008FB2"/>
              </a:buClr>
              <a:buFont typeface="Wingdings" panose="05000000000000000000" pitchFamily="2" charset="2"/>
              <a:buChar char="Ø"/>
            </a:pPr>
            <a:endParaRPr lang="en-US" b="1" dirty="0">
              <a:solidFill>
                <a:srgbClr val="002060"/>
              </a:solidFill>
              <a:latin typeface="Arial" panose="020B0604020202020204" pitchFamily="34" charset="0"/>
              <a:cs typeface="Arial" panose="020B0604020202020204" pitchFamily="34" charset="0"/>
            </a:endParaRPr>
          </a:p>
          <a:p>
            <a:pPr marL="285750" indent="-285750" algn="just">
              <a:buClr>
                <a:srgbClr val="008FB2"/>
              </a:buClr>
              <a:buFont typeface="Wingdings" panose="05000000000000000000" pitchFamily="2" charset="2"/>
              <a:buChar char="Ø"/>
            </a:pPr>
            <a:r>
              <a:rPr lang="en-US" b="1" dirty="0">
                <a:solidFill>
                  <a:srgbClr val="002060"/>
                </a:solidFill>
                <a:latin typeface="Arial" panose="020B0604020202020204" pitchFamily="34" charset="0"/>
                <a:cs typeface="Arial" panose="020B0604020202020204" pitchFamily="34" charset="0"/>
              </a:rPr>
              <a:t>Effective on the 91st day following a 90-calendar day waiting period, you can purchase additional Optional Life Insurance equaling three times your annual salary – guaranteed enrollment only at the time of first eligibility </a:t>
            </a:r>
          </a:p>
          <a:p>
            <a:pPr marL="285750" indent="-285750" algn="just">
              <a:buClr>
                <a:srgbClr val="008FB2"/>
              </a:buClr>
              <a:buFont typeface="Wingdings" panose="05000000000000000000" pitchFamily="2" charset="2"/>
              <a:buChar char="Ø"/>
            </a:pPr>
            <a:endParaRPr lang="en-US" b="1" dirty="0">
              <a:solidFill>
                <a:srgbClr val="002060"/>
              </a:solidFill>
              <a:latin typeface="Arial" panose="020B0604020202020204" pitchFamily="34" charset="0"/>
              <a:cs typeface="Arial" panose="020B0604020202020204" pitchFamily="34" charset="0"/>
            </a:endParaRPr>
          </a:p>
          <a:p>
            <a:pPr marL="285750" indent="-285750" algn="just">
              <a:buClr>
                <a:srgbClr val="008FB2"/>
              </a:buClr>
              <a:buFont typeface="Wingdings" panose="05000000000000000000" pitchFamily="2" charset="2"/>
              <a:buChar char="Ø"/>
            </a:pPr>
            <a:r>
              <a:rPr lang="en-US" b="1" dirty="0">
                <a:solidFill>
                  <a:srgbClr val="002060"/>
                </a:solidFill>
                <a:latin typeface="Arial" panose="020B0604020202020204" pitchFamily="34" charset="0"/>
                <a:cs typeface="Arial" panose="020B0604020202020204" pitchFamily="34" charset="0"/>
              </a:rPr>
              <a:t>You can purchase dependent life insurance – guaranteed enrollment only at the time of first eligibility </a:t>
            </a:r>
          </a:p>
          <a:p>
            <a:pPr marL="285750" indent="-285750" algn="just">
              <a:buClr>
                <a:srgbClr val="008FB2"/>
              </a:buClr>
              <a:buFont typeface="Wingdings" panose="05000000000000000000" pitchFamily="2" charset="2"/>
              <a:buChar char="Ø"/>
            </a:pPr>
            <a:endParaRPr lang="en-US" b="1" dirty="0">
              <a:solidFill>
                <a:srgbClr val="002060"/>
              </a:solidFill>
              <a:latin typeface="Arial" panose="020B0604020202020204" pitchFamily="34" charset="0"/>
              <a:cs typeface="Arial" panose="020B0604020202020204" pitchFamily="34" charset="0"/>
            </a:endParaRPr>
          </a:p>
          <a:p>
            <a:pPr marL="285750" indent="-285750" algn="just">
              <a:buClr>
                <a:srgbClr val="008FB2"/>
              </a:buClr>
              <a:buFont typeface="Wingdings" panose="05000000000000000000" pitchFamily="2" charset="2"/>
              <a:buChar char="Ø"/>
            </a:pPr>
            <a:r>
              <a:rPr lang="en-US" b="1" dirty="0">
                <a:solidFill>
                  <a:srgbClr val="002060"/>
                </a:solidFill>
                <a:latin typeface="Arial" panose="020B0604020202020204" pitchFamily="34" charset="0"/>
                <a:cs typeface="Arial" panose="020B0604020202020204" pitchFamily="34" charset="0"/>
              </a:rPr>
              <a:t>To find out more about Board-Paid Term Life and Accidental Death and Dismemberment, contact the MetLife Representative at 305.995.7029.</a:t>
            </a:r>
          </a:p>
        </p:txBody>
      </p:sp>
    </p:spTree>
    <p:extLst>
      <p:ext uri="{BB962C8B-B14F-4D97-AF65-F5344CB8AC3E}">
        <p14:creationId xmlns:p14="http://schemas.microsoft.com/office/powerpoint/2010/main" val="180625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B085D1-A3E9-F30F-C9C1-3D3CBF04A593}"/>
              </a:ext>
            </a:extLst>
          </p:cNvPr>
          <p:cNvSpPr txBox="1"/>
          <p:nvPr/>
        </p:nvSpPr>
        <p:spPr>
          <a:xfrm>
            <a:off x="76200" y="457200"/>
            <a:ext cx="8991600" cy="4801314"/>
          </a:xfrm>
          <a:prstGeom prst="rect">
            <a:avLst/>
          </a:prstGeom>
          <a:noFill/>
        </p:spPr>
        <p:txBody>
          <a:bodyPr wrap="square">
            <a:spAutoFit/>
          </a:bodyPr>
          <a:lstStyle/>
          <a:p>
            <a:r>
              <a:rPr lang="en-US" sz="3200" b="1" dirty="0">
                <a:solidFill>
                  <a:srgbClr val="F7B017"/>
                </a:solidFill>
                <a:latin typeface="Arial Black" panose="020B0A04020102020204" pitchFamily="34" charset="0"/>
                <a:cs typeface="Arial" panose="020B0604020202020204" pitchFamily="34" charset="0"/>
              </a:rPr>
              <a:t>CORE BENEFITS</a:t>
            </a:r>
          </a:p>
          <a:p>
            <a:endParaRPr lang="en-US" sz="1800" b="1" u="sng" dirty="0">
              <a:solidFill>
                <a:srgbClr val="F7B017"/>
              </a:solidFill>
              <a:latin typeface="Arial" panose="020B0604020202020204" pitchFamily="34" charset="0"/>
              <a:cs typeface="Arial" panose="020B0604020202020204" pitchFamily="34" charset="0"/>
            </a:endParaRPr>
          </a:p>
          <a:p>
            <a:r>
              <a:rPr lang="en-US" sz="2200" b="1" u="sng" dirty="0">
                <a:solidFill>
                  <a:srgbClr val="F7B017"/>
                </a:solidFill>
                <a:latin typeface="Arial" panose="020B0604020202020204" pitchFamily="34" charset="0"/>
                <a:cs typeface="Arial" panose="020B0604020202020204" pitchFamily="34" charset="0"/>
              </a:rPr>
              <a:t>STANDARD SHORT-TERM DISABILITY (STD) (BOARD-PAID):</a:t>
            </a:r>
          </a:p>
          <a:p>
            <a:endParaRPr lang="en-US" sz="1800" b="1" u="sng" dirty="0">
              <a:solidFill>
                <a:srgbClr val="008FB2"/>
              </a:solidFill>
              <a:latin typeface="Arial" panose="020B0604020202020204" pitchFamily="34" charset="0"/>
              <a:cs typeface="Arial" panose="020B0604020202020204" pitchFamily="34" charset="0"/>
            </a:endParaRPr>
          </a:p>
          <a:p>
            <a:pPr algn="just"/>
            <a:r>
              <a:rPr lang="en-US" sz="1800" b="1" dirty="0">
                <a:solidFill>
                  <a:srgbClr val="008FB2"/>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Short Term Disability effective on the 91st day of employment</a:t>
            </a:r>
          </a:p>
          <a:p>
            <a:r>
              <a:rPr lang="en-US" sz="1800" b="1" dirty="0">
                <a:solidFill>
                  <a:srgbClr val="008FB2"/>
                </a:solidFill>
                <a:latin typeface="Arial" panose="020B0604020202020204" pitchFamily="34" charset="0"/>
                <a:cs typeface="Arial" panose="020B0604020202020204" pitchFamily="34" charset="0"/>
              </a:rPr>
              <a:t>      </a:t>
            </a:r>
          </a:p>
          <a:p>
            <a:r>
              <a:rPr lang="en-US" b="1" dirty="0">
                <a:solidFill>
                  <a:srgbClr val="008FB2"/>
                </a:solidFill>
                <a:latin typeface="Arial" panose="020B0604020202020204" pitchFamily="34" charset="0"/>
                <a:cs typeface="Arial" panose="020B0604020202020204" pitchFamily="34" charset="0"/>
              </a:rPr>
              <a:t>     </a:t>
            </a:r>
            <a:r>
              <a:rPr lang="en-US" sz="1800" b="1" dirty="0">
                <a:solidFill>
                  <a:srgbClr val="008FB2"/>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Plan pays 60% of your weekly earnings </a:t>
            </a:r>
          </a:p>
          <a:p>
            <a:r>
              <a:rPr lang="en-US" sz="1800" b="1" dirty="0">
                <a:solidFill>
                  <a:srgbClr val="008FB2"/>
                </a:solidFill>
                <a:latin typeface="Arial" panose="020B0604020202020204" pitchFamily="34" charset="0"/>
                <a:cs typeface="Arial" panose="020B0604020202020204" pitchFamily="34" charset="0"/>
              </a:rPr>
              <a:t>      </a:t>
            </a:r>
          </a:p>
          <a:p>
            <a:r>
              <a:rPr lang="en-US" sz="1800" b="1" dirty="0">
                <a:solidFill>
                  <a:srgbClr val="008FB2"/>
                </a:solidFill>
                <a:latin typeface="Arial" panose="020B0604020202020204" pitchFamily="34" charset="0"/>
                <a:cs typeface="Arial" panose="020B0604020202020204" pitchFamily="34" charset="0"/>
              </a:rPr>
              <a:t>     ✓ </a:t>
            </a:r>
            <a:r>
              <a:rPr lang="en-US" sz="1800" b="1" dirty="0">
                <a:solidFill>
                  <a:srgbClr val="002060"/>
                </a:solidFill>
                <a:latin typeface="Arial" panose="020B0604020202020204" pitchFamily="34" charset="0"/>
                <a:cs typeface="Arial" panose="020B0604020202020204" pitchFamily="34" charset="0"/>
              </a:rPr>
              <a:t>Pays up to 22 weeks of disability </a:t>
            </a:r>
          </a:p>
          <a:p>
            <a:pPr algn="just"/>
            <a:endParaRPr lang="en-US" sz="1800" b="1" dirty="0">
              <a:solidFill>
                <a:srgbClr val="008FB2"/>
              </a:solidFill>
              <a:latin typeface="Arial" panose="020B0604020202020204" pitchFamily="34" charset="0"/>
              <a:cs typeface="Arial" panose="020B0604020202020204" pitchFamily="34" charset="0"/>
            </a:endParaRPr>
          </a:p>
          <a:p>
            <a:pPr algn="just"/>
            <a:r>
              <a:rPr lang="en-US" sz="1800" b="1" dirty="0">
                <a:solidFill>
                  <a:srgbClr val="008FB2"/>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You can purchase the STD upgrade</a:t>
            </a:r>
          </a:p>
          <a:p>
            <a:pPr algn="just"/>
            <a:r>
              <a:rPr lang="en-US" sz="1800" b="1" dirty="0">
                <a:solidFill>
                  <a:srgbClr val="008FB2"/>
                </a:solidFill>
                <a:latin typeface="Arial" panose="020B0604020202020204" pitchFamily="34" charset="0"/>
                <a:cs typeface="Arial" panose="020B0604020202020204" pitchFamily="34" charset="0"/>
              </a:rPr>
              <a:t>    </a:t>
            </a:r>
          </a:p>
          <a:p>
            <a:pPr algn="just"/>
            <a:r>
              <a:rPr lang="en-US" b="1" dirty="0">
                <a:solidFill>
                  <a:srgbClr val="008FB2"/>
                </a:solidFill>
                <a:latin typeface="Arial" panose="020B0604020202020204" pitchFamily="34" charset="0"/>
                <a:cs typeface="Arial" panose="020B0604020202020204" pitchFamily="34" charset="0"/>
              </a:rPr>
              <a:t>    </a:t>
            </a:r>
            <a:r>
              <a:rPr lang="en-US" sz="1800" b="1" dirty="0">
                <a:solidFill>
                  <a:srgbClr val="008FB2"/>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Guaranteed enrollment only at the time of first  eligibility</a:t>
            </a:r>
          </a:p>
          <a:p>
            <a:pPr algn="just"/>
            <a:r>
              <a:rPr lang="en-US" sz="1800" b="1" dirty="0">
                <a:solidFill>
                  <a:srgbClr val="008FB2"/>
                </a:solidFill>
                <a:latin typeface="Arial" panose="020B0604020202020204" pitchFamily="34" charset="0"/>
                <a:cs typeface="Arial" panose="020B0604020202020204" pitchFamily="34" charset="0"/>
              </a:rPr>
              <a:t>    </a:t>
            </a:r>
          </a:p>
          <a:p>
            <a:pPr algn="just"/>
            <a:r>
              <a:rPr lang="en-US" b="1" dirty="0">
                <a:solidFill>
                  <a:srgbClr val="008FB2"/>
                </a:solidFill>
                <a:latin typeface="Arial" panose="020B0604020202020204" pitchFamily="34" charset="0"/>
                <a:cs typeface="Arial" panose="020B0604020202020204" pitchFamily="34" charset="0"/>
              </a:rPr>
              <a:t>    </a:t>
            </a:r>
            <a:r>
              <a:rPr lang="en-US" sz="1800" b="1" dirty="0">
                <a:solidFill>
                  <a:srgbClr val="008FB2"/>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You will be subject to Evidence Of Insurability (EOI) when you decide</a:t>
            </a:r>
          </a:p>
          <a:p>
            <a:pPr algn="just"/>
            <a:r>
              <a:rPr lang="en-US" sz="1800" b="1" dirty="0">
                <a:solidFill>
                  <a:srgbClr val="002060"/>
                </a:solidFill>
                <a:latin typeface="Arial" panose="020B0604020202020204" pitchFamily="34" charset="0"/>
                <a:cs typeface="Arial" panose="020B0604020202020204" pitchFamily="34" charset="0"/>
              </a:rPr>
              <a:t>        to purchase an upgrade during the Open Enrollment period</a:t>
            </a:r>
          </a:p>
        </p:txBody>
      </p:sp>
    </p:spTree>
    <p:extLst>
      <p:ext uri="{BB962C8B-B14F-4D97-AF65-F5344CB8AC3E}">
        <p14:creationId xmlns:p14="http://schemas.microsoft.com/office/powerpoint/2010/main" val="1395426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3D2977-2534-2004-6853-18FA9BDF0280}"/>
              </a:ext>
            </a:extLst>
          </p:cNvPr>
          <p:cNvSpPr txBox="1"/>
          <p:nvPr/>
        </p:nvSpPr>
        <p:spPr>
          <a:xfrm>
            <a:off x="152400" y="762000"/>
            <a:ext cx="8915400" cy="4462760"/>
          </a:xfrm>
          <a:prstGeom prst="rect">
            <a:avLst/>
          </a:prstGeom>
          <a:noFill/>
        </p:spPr>
        <p:txBody>
          <a:bodyPr wrap="square">
            <a:spAutoFit/>
          </a:bodyPr>
          <a:lstStyle/>
          <a:p>
            <a:r>
              <a:rPr lang="en-US" sz="2800" b="1" dirty="0">
                <a:solidFill>
                  <a:srgbClr val="F7B017"/>
                </a:solidFill>
                <a:latin typeface="Arial Black" panose="020B0A04020102020204" pitchFamily="34" charset="0"/>
                <a:cs typeface="Arial" panose="020B0604020202020204" pitchFamily="34" charset="0"/>
              </a:rPr>
              <a:t>DECLINATION OF HEALTHCARE (OPT-OUT OPTION) </a:t>
            </a:r>
          </a:p>
          <a:p>
            <a:pPr algn="ctr"/>
            <a:endParaRPr lang="en-US" sz="3000" b="1" dirty="0">
              <a:solidFill>
                <a:srgbClr val="008FB2"/>
              </a:solidFill>
              <a:latin typeface="Arial" panose="020B0604020202020204" pitchFamily="34" charset="0"/>
              <a:cs typeface="Arial" panose="020B0604020202020204" pitchFamily="34" charset="0"/>
            </a:endParaRPr>
          </a:p>
          <a:p>
            <a:pPr marL="285750" indent="-285750">
              <a:buClr>
                <a:srgbClr val="008FB2"/>
              </a:buClr>
              <a:buFont typeface="Wingdings" panose="05000000000000000000" pitchFamily="2" charset="2"/>
              <a:buChar char="ü"/>
            </a:pPr>
            <a:r>
              <a:rPr lang="en-US" b="1" dirty="0">
                <a:solidFill>
                  <a:srgbClr val="002060"/>
                </a:solidFill>
                <a:latin typeface="Arial" panose="020B0604020202020204" pitchFamily="34" charset="0"/>
                <a:cs typeface="Arial" panose="020B0604020202020204" pitchFamily="34" charset="0"/>
              </a:rPr>
              <a:t>You can decline healthcare coverage</a:t>
            </a:r>
          </a:p>
          <a:p>
            <a:pPr marL="285750" indent="-285750">
              <a:buClr>
                <a:srgbClr val="008FB2"/>
              </a:buClr>
              <a:buFont typeface="Wingdings" panose="05000000000000000000" pitchFamily="2" charset="2"/>
              <a:buChar char="ü"/>
            </a:pPr>
            <a:endParaRPr lang="en-US" b="1" dirty="0">
              <a:solidFill>
                <a:srgbClr val="002060"/>
              </a:solidFill>
              <a:latin typeface="Arial" panose="020B0604020202020204" pitchFamily="34" charset="0"/>
              <a:cs typeface="Arial" panose="020B0604020202020204" pitchFamily="34" charset="0"/>
            </a:endParaRPr>
          </a:p>
          <a:p>
            <a:pPr marL="285750" indent="-285750">
              <a:buClr>
                <a:srgbClr val="008FB2"/>
              </a:buClr>
              <a:buFont typeface="Wingdings" panose="05000000000000000000" pitchFamily="2" charset="2"/>
              <a:buChar char="ü"/>
            </a:pPr>
            <a:r>
              <a:rPr lang="en-US" b="1" dirty="0">
                <a:solidFill>
                  <a:srgbClr val="002060"/>
                </a:solidFill>
                <a:latin typeface="Arial" panose="020B0604020202020204" pitchFamily="34" charset="0"/>
                <a:cs typeface="Arial" panose="020B0604020202020204" pitchFamily="34" charset="0"/>
              </a:rPr>
              <a:t>You will receive $100 per month paid bi-weekly through the payroll system based on your deduction pay schedule – this is taxable income</a:t>
            </a:r>
          </a:p>
          <a:p>
            <a:pPr marL="285750" indent="-285750">
              <a:buClr>
                <a:srgbClr val="008FB2"/>
              </a:buClr>
              <a:buFont typeface="Wingdings" panose="05000000000000000000" pitchFamily="2" charset="2"/>
              <a:buChar char="ü"/>
            </a:pPr>
            <a:endParaRPr lang="en-US" b="1" dirty="0">
              <a:solidFill>
                <a:srgbClr val="002060"/>
              </a:solidFill>
              <a:latin typeface="Arial" panose="020B0604020202020204" pitchFamily="34" charset="0"/>
              <a:cs typeface="Arial" panose="020B0604020202020204" pitchFamily="34" charset="0"/>
            </a:endParaRPr>
          </a:p>
          <a:p>
            <a:pPr marL="285750" indent="-285750">
              <a:buClr>
                <a:srgbClr val="008FB2"/>
              </a:buClr>
              <a:buFont typeface="Wingdings" panose="05000000000000000000" pitchFamily="2" charset="2"/>
              <a:buChar char="ü"/>
            </a:pPr>
            <a:r>
              <a:rPr lang="en-US" b="1" dirty="0">
                <a:solidFill>
                  <a:srgbClr val="002060"/>
                </a:solidFill>
                <a:latin typeface="Arial" panose="020B0604020202020204" pitchFamily="34" charset="0"/>
                <a:cs typeface="Arial" panose="020B0604020202020204" pitchFamily="34" charset="0"/>
              </a:rPr>
              <a:t>You will be required to provide proof of other group</a:t>
            </a:r>
          </a:p>
          <a:p>
            <a:pPr>
              <a:buClr>
                <a:srgbClr val="008FB2"/>
              </a:buClr>
            </a:pPr>
            <a:r>
              <a:rPr lang="en-US" b="1" dirty="0">
                <a:solidFill>
                  <a:srgbClr val="002060"/>
                </a:solidFill>
                <a:latin typeface="Arial" panose="020B0604020202020204" pitchFamily="34" charset="0"/>
                <a:cs typeface="Arial" panose="020B0604020202020204" pitchFamily="34" charset="0"/>
              </a:rPr>
              <a:t>     or state-funded healthcare coverage</a:t>
            </a:r>
          </a:p>
          <a:p>
            <a:pPr marL="285750" indent="-285750">
              <a:buClr>
                <a:srgbClr val="008FB2"/>
              </a:buClr>
              <a:buFont typeface="Wingdings" panose="05000000000000000000" pitchFamily="2" charset="2"/>
              <a:buChar char="ü"/>
            </a:pPr>
            <a:endParaRPr lang="en-US" b="1" dirty="0">
              <a:solidFill>
                <a:srgbClr val="002060"/>
              </a:solidFill>
              <a:latin typeface="Arial" panose="020B0604020202020204" pitchFamily="34" charset="0"/>
              <a:cs typeface="Arial" panose="020B0604020202020204" pitchFamily="34" charset="0"/>
            </a:endParaRPr>
          </a:p>
          <a:p>
            <a:pPr marL="285750" indent="-285750">
              <a:buClr>
                <a:srgbClr val="008FB2"/>
              </a:buClr>
              <a:buFont typeface="Wingdings" panose="05000000000000000000" pitchFamily="2" charset="2"/>
              <a:buChar char="ü"/>
            </a:pPr>
            <a:r>
              <a:rPr lang="en-US" b="1" dirty="0">
                <a:solidFill>
                  <a:srgbClr val="002060"/>
                </a:solidFill>
                <a:latin typeface="Arial" panose="020B0604020202020204" pitchFamily="34" charset="0"/>
                <a:cs typeface="Arial" panose="020B0604020202020204" pitchFamily="34" charset="0"/>
              </a:rPr>
              <a:t>You must complete your online enrollment</a:t>
            </a:r>
          </a:p>
          <a:p>
            <a:pPr marL="285750" indent="-285750">
              <a:buClr>
                <a:srgbClr val="008FB2"/>
              </a:buClr>
              <a:buFont typeface="Wingdings" panose="05000000000000000000" pitchFamily="2" charset="2"/>
              <a:buChar char="ü"/>
            </a:pPr>
            <a:endParaRPr lang="en-US" b="1" dirty="0">
              <a:solidFill>
                <a:srgbClr val="002060"/>
              </a:solidFill>
              <a:latin typeface="Arial" panose="020B0604020202020204" pitchFamily="34" charset="0"/>
              <a:cs typeface="Arial" panose="020B0604020202020204" pitchFamily="34" charset="0"/>
            </a:endParaRPr>
          </a:p>
          <a:p>
            <a:pPr marL="285750" indent="-285750">
              <a:buClr>
                <a:srgbClr val="008FB2"/>
              </a:buClr>
              <a:buFont typeface="Wingdings" panose="05000000000000000000" pitchFamily="2" charset="2"/>
              <a:buChar char="ü"/>
            </a:pPr>
            <a:r>
              <a:rPr lang="en-US" b="1" dirty="0">
                <a:solidFill>
                  <a:srgbClr val="002060"/>
                </a:solidFill>
                <a:latin typeface="Arial" panose="020B0604020202020204" pitchFamily="34" charset="0"/>
                <a:cs typeface="Arial" panose="020B0604020202020204" pitchFamily="34" charset="0"/>
              </a:rPr>
              <a:t>You will need to complete a Declination of Healthcare Coverage Affidavit</a:t>
            </a:r>
          </a:p>
        </p:txBody>
      </p:sp>
    </p:spTree>
    <p:extLst>
      <p:ext uri="{BB962C8B-B14F-4D97-AF65-F5344CB8AC3E}">
        <p14:creationId xmlns:p14="http://schemas.microsoft.com/office/powerpoint/2010/main" val="827713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F436D8-65F5-C7A0-0B8A-96C5C7216DD1}"/>
              </a:ext>
            </a:extLst>
          </p:cNvPr>
          <p:cNvSpPr txBox="1"/>
          <p:nvPr/>
        </p:nvSpPr>
        <p:spPr>
          <a:xfrm>
            <a:off x="228600" y="762000"/>
            <a:ext cx="8229600" cy="4924425"/>
          </a:xfrm>
          <a:prstGeom prst="rect">
            <a:avLst/>
          </a:prstGeom>
          <a:noFill/>
        </p:spPr>
        <p:txBody>
          <a:bodyPr wrap="square">
            <a:spAutoFit/>
          </a:bodyPr>
          <a:lstStyle/>
          <a:p>
            <a:r>
              <a:rPr lang="en-US" sz="2600" b="1" dirty="0">
                <a:solidFill>
                  <a:srgbClr val="F7B017"/>
                </a:solidFill>
                <a:latin typeface="Arial Black" panose="020B0A04020102020204" pitchFamily="34" charset="0"/>
                <a:cs typeface="Arial" panose="020B0604020202020204" pitchFamily="34" charset="0"/>
              </a:rPr>
              <a:t>SPOUSAL/DOMESTIC PARTNER SURCHARGE </a:t>
            </a:r>
          </a:p>
          <a:p>
            <a:endParaRPr lang="en-US" sz="800" b="1" dirty="0">
              <a:latin typeface="Arial" panose="020B0604020202020204" pitchFamily="34" charset="0"/>
              <a:cs typeface="Arial" panose="020B0604020202020204" pitchFamily="34" charset="0"/>
            </a:endParaRPr>
          </a:p>
          <a:p>
            <a:r>
              <a:rPr lang="en-US" b="1" dirty="0">
                <a:solidFill>
                  <a:srgbClr val="002060"/>
                </a:solidFill>
                <a:latin typeface="Arial" panose="020B0604020202020204" pitchFamily="34" charset="0"/>
                <a:cs typeface="Arial" panose="020B0604020202020204" pitchFamily="34" charset="0"/>
              </a:rPr>
              <a:t>If you are going to enroll a spouse/domestic partner in your healthcare plan, there will be an annual surcharge of $800 and it will be billed on a bi-weekly basis according to your pay schedule. During the online enrollment, the application will display an acknowledgement form and you will be given the opportunity to click on the box that best describes the access your dependent has to group coverage.</a:t>
            </a:r>
          </a:p>
          <a:p>
            <a:pPr marL="747713" indent="-290513"/>
            <a:r>
              <a:rPr lang="en-US" b="1" dirty="0">
                <a:solidFill>
                  <a:srgbClr val="002060"/>
                </a:solidFill>
                <a:latin typeface="Arial" panose="020B0604020202020204" pitchFamily="34" charset="0"/>
                <a:cs typeface="Arial" panose="020B0604020202020204" pitchFamily="34" charset="0"/>
              </a:rPr>
              <a:t>•	Surcharge only applies if your eligible dependent has access to group healthcare coverage through his or her own employer. </a:t>
            </a:r>
          </a:p>
          <a:p>
            <a:pPr marL="747713" indent="-290513"/>
            <a:r>
              <a:rPr lang="en-US" b="1" dirty="0">
                <a:solidFill>
                  <a:srgbClr val="002060"/>
                </a:solidFill>
                <a:latin typeface="Arial" panose="020B0604020202020204" pitchFamily="34" charset="0"/>
                <a:cs typeface="Arial" panose="020B0604020202020204" pitchFamily="34" charset="0"/>
              </a:rPr>
              <a:t>•	Surcharge does not apply if your eligible dependent does not have access to other group healthcare coverage through his or her employer. </a:t>
            </a:r>
          </a:p>
          <a:p>
            <a:pPr marL="747713" indent="-290513"/>
            <a:r>
              <a:rPr lang="en-US" b="1" dirty="0">
                <a:solidFill>
                  <a:srgbClr val="002060"/>
                </a:solidFill>
                <a:latin typeface="Arial" panose="020B0604020202020204" pitchFamily="34" charset="0"/>
                <a:cs typeface="Arial" panose="020B0604020202020204" pitchFamily="34" charset="0"/>
              </a:rPr>
              <a:t>•	If access to group healthcare coverage changes for your eligible dependent mid-year, please contact FBMC.</a:t>
            </a:r>
          </a:p>
          <a:p>
            <a:endParaRPr lang="en-US" b="1" dirty="0">
              <a:solidFill>
                <a:srgbClr val="002060"/>
              </a:solidFill>
              <a:latin typeface="Arial" panose="020B0604020202020204" pitchFamily="34" charset="0"/>
              <a:cs typeface="Arial" panose="020B0604020202020204" pitchFamily="34" charset="0"/>
            </a:endParaRPr>
          </a:p>
          <a:p>
            <a:endParaRPr lang="en-US" b="1" dirty="0">
              <a:solidFill>
                <a:srgbClr val="002060"/>
              </a:solidFill>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5ED78F5A-FDDF-EC20-C941-564F5211BE7E}"/>
              </a:ext>
            </a:extLst>
          </p:cNvPr>
          <p:cNvGraphicFramePr>
            <a:graphicFrameLocks noGrp="1"/>
          </p:cNvGraphicFramePr>
          <p:nvPr>
            <p:extLst>
              <p:ext uri="{D42A27DB-BD31-4B8C-83A1-F6EECF244321}">
                <p14:modId xmlns:p14="http://schemas.microsoft.com/office/powerpoint/2010/main" val="1272726435"/>
              </p:ext>
            </p:extLst>
          </p:nvPr>
        </p:nvGraphicFramePr>
        <p:xfrm>
          <a:off x="1219200" y="4572000"/>
          <a:ext cx="5939161" cy="1429305"/>
        </p:xfrm>
        <a:graphic>
          <a:graphicData uri="http://schemas.openxmlformats.org/drawingml/2006/table">
            <a:tbl>
              <a:tblPr>
                <a:tableStyleId>{2D5ABB26-0587-4C30-8999-92F81FD0307C}</a:tableStyleId>
              </a:tblPr>
              <a:tblGrid>
                <a:gridCol w="5939161">
                  <a:extLst>
                    <a:ext uri="{9D8B030D-6E8A-4147-A177-3AD203B41FA5}">
                      <a16:colId xmlns:a16="http://schemas.microsoft.com/office/drawing/2014/main" val="2365073833"/>
                    </a:ext>
                  </a:extLst>
                </a:gridCol>
              </a:tblGrid>
              <a:tr h="1429305">
                <a:tc>
                  <a:txBody>
                    <a:bodyPr/>
                    <a:lstStyle/>
                    <a:p>
                      <a:endParaRPr lang="en-US" dirty="0"/>
                    </a:p>
                  </a:txBody>
                  <a:tcPr/>
                </a:tc>
                <a:extLst>
                  <a:ext uri="{0D108BD9-81ED-4DB2-BD59-A6C34878D82A}">
                    <a16:rowId xmlns:a16="http://schemas.microsoft.com/office/drawing/2014/main" val="2012490288"/>
                  </a:ext>
                </a:extLst>
              </a:tr>
            </a:tbl>
          </a:graphicData>
        </a:graphic>
      </p:graphicFrame>
      <p:graphicFrame>
        <p:nvGraphicFramePr>
          <p:cNvPr id="8" name="Table 7">
            <a:extLst>
              <a:ext uri="{FF2B5EF4-FFF2-40B4-BE49-F238E27FC236}">
                <a16:creationId xmlns:a16="http://schemas.microsoft.com/office/drawing/2014/main" id="{98AB2677-3E5C-AE9B-E2B0-FDB1B5C3DE18}"/>
              </a:ext>
            </a:extLst>
          </p:cNvPr>
          <p:cNvGraphicFramePr>
            <a:graphicFrameLocks noGrp="1"/>
          </p:cNvGraphicFramePr>
          <p:nvPr>
            <p:extLst>
              <p:ext uri="{D42A27DB-BD31-4B8C-83A1-F6EECF244321}">
                <p14:modId xmlns:p14="http://schemas.microsoft.com/office/powerpoint/2010/main" val="2952679209"/>
              </p:ext>
            </p:extLst>
          </p:nvPr>
        </p:nvGraphicFramePr>
        <p:xfrm>
          <a:off x="495300" y="5126942"/>
          <a:ext cx="7696200" cy="1433846"/>
        </p:xfrm>
        <a:graphic>
          <a:graphicData uri="http://schemas.openxmlformats.org/drawingml/2006/table">
            <a:tbl>
              <a:tblPr/>
              <a:tblGrid>
                <a:gridCol w="2565324">
                  <a:extLst>
                    <a:ext uri="{9D8B030D-6E8A-4147-A177-3AD203B41FA5}">
                      <a16:colId xmlns:a16="http://schemas.microsoft.com/office/drawing/2014/main" val="2735888953"/>
                    </a:ext>
                  </a:extLst>
                </a:gridCol>
                <a:gridCol w="2565324">
                  <a:extLst>
                    <a:ext uri="{9D8B030D-6E8A-4147-A177-3AD203B41FA5}">
                      <a16:colId xmlns:a16="http://schemas.microsoft.com/office/drawing/2014/main" val="1206070355"/>
                    </a:ext>
                  </a:extLst>
                </a:gridCol>
                <a:gridCol w="2565552">
                  <a:extLst>
                    <a:ext uri="{9D8B030D-6E8A-4147-A177-3AD203B41FA5}">
                      <a16:colId xmlns:a16="http://schemas.microsoft.com/office/drawing/2014/main" val="12076055"/>
                    </a:ext>
                  </a:extLst>
                </a:gridCol>
              </a:tblGrid>
              <a:tr h="398556">
                <a:tc>
                  <a:txBody>
                    <a:bodyPr/>
                    <a:lstStyle/>
                    <a:p>
                      <a:r>
                        <a:rPr lang="en-US" sz="1100" b="1" dirty="0">
                          <a:effectLst/>
                        </a:rPr>
                        <a:t>Deductions Per Pay Period</a:t>
                      </a:r>
                    </a:p>
                  </a:txBody>
                  <a:tcPr marL="141076" marR="141076" marT="35269" marB="3526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CB316"/>
                    </a:solidFill>
                  </a:tcPr>
                </a:tc>
                <a:tc>
                  <a:txBody>
                    <a:bodyPr/>
                    <a:lstStyle/>
                    <a:p>
                      <a:r>
                        <a:rPr lang="es-ES" sz="1100" b="1" dirty="0">
                          <a:effectLst/>
                        </a:rPr>
                        <a:t>Deducciones Por Periodo de Pago</a:t>
                      </a:r>
                    </a:p>
                  </a:txBody>
                  <a:tcPr marL="141076" marR="141076" marT="35269" marB="3526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CB316"/>
                    </a:solidFill>
                  </a:tcPr>
                </a:tc>
                <a:tc>
                  <a:txBody>
                    <a:bodyPr/>
                    <a:lstStyle/>
                    <a:p>
                      <a:r>
                        <a:rPr lang="en-US" sz="1100" b="1" dirty="0">
                          <a:effectLst/>
                        </a:rPr>
                        <a:t>Dediksyon Pou Chak Peryòd Peye</a:t>
                      </a:r>
                    </a:p>
                  </a:txBody>
                  <a:tcPr marL="141076" marR="141076" marT="35269" marB="3526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CB316"/>
                    </a:solidFill>
                  </a:tcPr>
                </a:tc>
                <a:extLst>
                  <a:ext uri="{0D108BD9-81ED-4DB2-BD59-A6C34878D82A}">
                    <a16:rowId xmlns:a16="http://schemas.microsoft.com/office/drawing/2014/main" val="1727722702"/>
                  </a:ext>
                </a:extLst>
              </a:tr>
              <a:tr h="233636">
                <a:tc>
                  <a:txBody>
                    <a:bodyPr/>
                    <a:lstStyle/>
                    <a:p>
                      <a:r>
                        <a:rPr lang="en-US" sz="1100" dirty="0">
                          <a:effectLst/>
                        </a:rPr>
                        <a:t>10-month employees: $40.20</a:t>
                      </a:r>
                    </a:p>
                  </a:txBody>
                  <a:tcPr marL="141076" marR="141076" marT="35269" marB="3526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s-ES" sz="1100" dirty="0">
                          <a:effectLst/>
                        </a:rPr>
                        <a:t>Empleado de 10 meses: $</a:t>
                      </a:r>
                      <a:r>
                        <a:rPr lang="en-US" sz="1100" dirty="0">
                          <a:effectLst/>
                        </a:rPr>
                        <a:t>40.20</a:t>
                      </a:r>
                      <a:endParaRPr lang="es-ES" sz="1100" dirty="0">
                        <a:effectLst/>
                      </a:endParaRPr>
                    </a:p>
                  </a:txBody>
                  <a:tcPr marL="141076" marR="141076" marT="35269" marB="3526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100" dirty="0">
                          <a:effectLst/>
                        </a:rPr>
                        <a:t>10 mwa anplwaye: $40.20</a:t>
                      </a:r>
                    </a:p>
                  </a:txBody>
                  <a:tcPr marL="141076" marR="141076" marT="35269" marB="3526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819834158"/>
                  </a:ext>
                </a:extLst>
              </a:tr>
              <a:tr h="398556">
                <a:tc>
                  <a:txBody>
                    <a:bodyPr/>
                    <a:lstStyle/>
                    <a:p>
                      <a:r>
                        <a:rPr lang="en-US" sz="1100" dirty="0">
                          <a:effectLst/>
                        </a:rPr>
                        <a:t>11-month employees: $33.50</a:t>
                      </a:r>
                    </a:p>
                  </a:txBody>
                  <a:tcPr marL="141076" marR="141076" marT="35269" marB="3526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s-ES" sz="1100" dirty="0">
                          <a:effectLst/>
                        </a:rPr>
                        <a:t>Empleado de 11 meses: $33.50</a:t>
                      </a:r>
                    </a:p>
                  </a:txBody>
                  <a:tcPr marL="141076" marR="141076" marT="35269" marB="3526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100" dirty="0">
                          <a:effectLst/>
                        </a:rPr>
                        <a:t>11 mwa anplwaye: $33.50</a:t>
                      </a:r>
                    </a:p>
                  </a:txBody>
                  <a:tcPr marL="141076" marR="141076" marT="35269" marB="3526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557589272"/>
                  </a:ext>
                </a:extLst>
              </a:tr>
              <a:tr h="398556">
                <a:tc>
                  <a:txBody>
                    <a:bodyPr/>
                    <a:lstStyle/>
                    <a:p>
                      <a:r>
                        <a:rPr lang="en-US" sz="1100" dirty="0">
                          <a:effectLst/>
                        </a:rPr>
                        <a:t>12-month employees: $30.92</a:t>
                      </a:r>
                    </a:p>
                  </a:txBody>
                  <a:tcPr marL="141076" marR="141076" marT="35269" marB="3526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s-ES" sz="1100" dirty="0">
                          <a:effectLst/>
                        </a:rPr>
                        <a:t>Empleado de 12 meses: $30.92</a:t>
                      </a:r>
                    </a:p>
                  </a:txBody>
                  <a:tcPr marL="141076" marR="141076" marT="35269" marB="3526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100" dirty="0">
                          <a:effectLst/>
                        </a:rPr>
                        <a:t>12 mwa anplwaye: $30.92</a:t>
                      </a:r>
                    </a:p>
                  </a:txBody>
                  <a:tcPr marL="141076" marR="141076" marT="35269" marB="35269"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774252879"/>
                  </a:ext>
                </a:extLst>
              </a:tr>
            </a:tbl>
          </a:graphicData>
        </a:graphic>
      </p:graphicFrame>
    </p:spTree>
    <p:extLst>
      <p:ext uri="{BB962C8B-B14F-4D97-AF65-F5344CB8AC3E}">
        <p14:creationId xmlns:p14="http://schemas.microsoft.com/office/powerpoint/2010/main" val="2835404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136201"/>
            <a:ext cx="7620000" cy="114573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65760" algn="l"/>
            <a:r>
              <a:rPr lang="en-US" sz="2600" b="1" dirty="0">
                <a:solidFill>
                  <a:srgbClr val="F7B017"/>
                </a:solidFill>
                <a:latin typeface="Arial Black" panose="020B0604020202020204" pitchFamily="34" charset="0"/>
                <a:cs typeface="Arial Black" panose="020B0604020202020204" pitchFamily="34" charset="0"/>
              </a:rPr>
              <a:t>ENROLLMENT AT A GLANCE</a:t>
            </a:r>
          </a:p>
        </p:txBody>
      </p:sp>
      <p:sp>
        <p:nvSpPr>
          <p:cNvPr id="3" name="Rectangle 2"/>
          <p:cNvSpPr/>
          <p:nvPr/>
        </p:nvSpPr>
        <p:spPr>
          <a:xfrm>
            <a:off x="365760" y="949910"/>
            <a:ext cx="8321040" cy="3785652"/>
          </a:xfrm>
          <a:prstGeom prst="rect">
            <a:avLst/>
          </a:prstGeom>
        </p:spPr>
        <p:txBody>
          <a:bodyPr wrap="square">
            <a:spAutoFit/>
          </a:bodyPr>
          <a:lstStyle/>
          <a:p>
            <a:pPr algn="just"/>
            <a:r>
              <a:rPr lang="en-US" sz="2000" b="1" dirty="0">
                <a:solidFill>
                  <a:srgbClr val="1B2E5D"/>
                </a:solidFill>
                <a:latin typeface="Arial" panose="020B0604020202020204" pitchFamily="34" charset="0"/>
                <a:cs typeface="Arial" panose="020B0604020202020204" pitchFamily="34" charset="0"/>
              </a:rPr>
              <a:t>As a new employee you will receive an email notification 60-calendar days after your date of hire prompting you to enroll online for Healthcare and Flexible Benefits. The email will provide you with your enrollment deadline.</a:t>
            </a:r>
          </a:p>
          <a:p>
            <a:r>
              <a:rPr lang="en-US" sz="2000" b="1" dirty="0">
                <a:solidFill>
                  <a:srgbClr val="1B2E5D"/>
                </a:solidFill>
                <a:latin typeface="Arial" panose="020B0604020202020204" pitchFamily="34" charset="0"/>
                <a:cs typeface="Arial" panose="020B0604020202020204" pitchFamily="34" charset="0"/>
              </a:rPr>
              <a:t> </a:t>
            </a:r>
            <a:endParaRPr lang="en-US" sz="2000" b="1" dirty="0">
              <a:solidFill>
                <a:srgbClr val="F7B017"/>
              </a:solidFill>
              <a:latin typeface="Arial" panose="020B0604020202020204" pitchFamily="34" charset="0"/>
              <a:cs typeface="Arial" panose="020B0604020202020204" pitchFamily="34" charset="0"/>
            </a:endParaRPr>
          </a:p>
          <a:p>
            <a:r>
              <a:rPr lang="en-US" sz="2000" b="1" u="sng" dirty="0">
                <a:solidFill>
                  <a:srgbClr val="F7B017"/>
                </a:solidFill>
                <a:latin typeface="Arial" panose="020B0604020202020204" pitchFamily="34" charset="0"/>
                <a:cs typeface="Arial" panose="020B0604020202020204" pitchFamily="34" charset="0"/>
              </a:rPr>
              <a:t>HOW TO ENROLL:</a:t>
            </a:r>
            <a:endParaRPr lang="en-US" sz="2000" b="1" dirty="0">
              <a:solidFill>
                <a:srgbClr val="F7B017"/>
              </a:solidFill>
              <a:latin typeface="Arial" panose="020B0604020202020204" pitchFamily="34" charset="0"/>
              <a:cs typeface="Arial" panose="020B0604020202020204" pitchFamily="34" charset="0"/>
            </a:endParaRPr>
          </a:p>
          <a:p>
            <a:pPr marL="342900" lvl="0" indent="-342900">
              <a:buClr>
                <a:srgbClr val="008FB2"/>
              </a:buClr>
              <a:buFont typeface="Wingdings" panose="05000000000000000000" pitchFamily="2" charset="2"/>
              <a:buChar char="q"/>
            </a:pPr>
            <a:r>
              <a:rPr lang="en-US" sz="2000" b="1" dirty="0">
                <a:solidFill>
                  <a:srgbClr val="1B2E5D"/>
                </a:solidFill>
                <a:latin typeface="Arial" panose="020B0604020202020204" pitchFamily="34" charset="0"/>
                <a:cs typeface="Arial" panose="020B0604020202020204" pitchFamily="34" charset="0"/>
              </a:rPr>
              <a:t>Log on to your employee portal through </a:t>
            </a:r>
          </a:p>
          <a:p>
            <a:pPr marL="342900" lvl="0" indent="-342900">
              <a:buClr>
                <a:srgbClr val="008FB2"/>
              </a:buClr>
              <a:buFont typeface="Wingdings" panose="05000000000000000000" pitchFamily="2" charset="2"/>
              <a:buChar char="q"/>
            </a:pPr>
            <a:r>
              <a:rPr lang="en-US" sz="2000" b="1" dirty="0">
                <a:solidFill>
                  <a:srgbClr val="1B2E5D"/>
                </a:solidFill>
                <a:latin typeface="Arial" panose="020B0604020202020204" pitchFamily="34" charset="0"/>
                <a:cs typeface="Arial" panose="020B0604020202020204" pitchFamily="34" charset="0"/>
              </a:rPr>
              <a:t>dadeschools.net and click on the SAP icon</a:t>
            </a:r>
          </a:p>
          <a:p>
            <a:pPr marL="342900" lvl="0" indent="-342900">
              <a:buClr>
                <a:srgbClr val="008FB2"/>
              </a:buClr>
              <a:buFont typeface="Wingdings" panose="05000000000000000000" pitchFamily="2" charset="2"/>
              <a:buChar char="q"/>
            </a:pPr>
            <a:r>
              <a:rPr lang="en-US" sz="2000" b="1" dirty="0">
                <a:solidFill>
                  <a:srgbClr val="1B2E5D"/>
                </a:solidFill>
                <a:latin typeface="Arial" panose="020B0604020202020204" pitchFamily="34" charset="0"/>
                <a:cs typeface="Arial" panose="020B0604020202020204" pitchFamily="34" charset="0"/>
              </a:rPr>
              <a:t>Click on the </a:t>
            </a:r>
            <a:r>
              <a:rPr lang="en-US" sz="2000" b="1" i="1" dirty="0">
                <a:solidFill>
                  <a:srgbClr val="1B2E5D"/>
                </a:solidFill>
                <a:latin typeface="Arial" panose="020B0604020202020204" pitchFamily="34" charset="0"/>
                <a:cs typeface="Arial" panose="020B0604020202020204" pitchFamily="34" charset="0"/>
              </a:rPr>
              <a:t>Employee Self Service</a:t>
            </a:r>
            <a:r>
              <a:rPr lang="en-US" sz="2000" b="1" dirty="0">
                <a:solidFill>
                  <a:srgbClr val="1B2E5D"/>
                </a:solidFill>
                <a:latin typeface="Arial" panose="020B0604020202020204" pitchFamily="34" charset="0"/>
                <a:cs typeface="Arial" panose="020B0604020202020204" pitchFamily="34" charset="0"/>
              </a:rPr>
              <a:t> tab</a:t>
            </a:r>
          </a:p>
          <a:p>
            <a:pPr marL="342900" lvl="0" indent="-342900">
              <a:buClr>
                <a:srgbClr val="008FB2"/>
              </a:buClr>
              <a:buFont typeface="Wingdings" panose="05000000000000000000" pitchFamily="2" charset="2"/>
              <a:buChar char="q"/>
            </a:pPr>
            <a:r>
              <a:rPr lang="en-US" sz="2000" b="1" dirty="0">
                <a:solidFill>
                  <a:srgbClr val="1B2E5D"/>
                </a:solidFill>
                <a:latin typeface="Arial" panose="020B0604020202020204" pitchFamily="34" charset="0"/>
                <a:cs typeface="Arial" panose="020B0604020202020204" pitchFamily="34" charset="0"/>
              </a:rPr>
              <a:t>Click on the </a:t>
            </a:r>
            <a:r>
              <a:rPr lang="en-US" sz="2000" b="1" i="1" dirty="0">
                <a:solidFill>
                  <a:srgbClr val="1B2E5D"/>
                </a:solidFill>
                <a:latin typeface="Arial" panose="020B0604020202020204" pitchFamily="34" charset="0"/>
                <a:cs typeface="Arial" panose="020B0604020202020204" pitchFamily="34" charset="0"/>
              </a:rPr>
              <a:t>Benefits </a:t>
            </a:r>
            <a:r>
              <a:rPr lang="en-US" sz="2000" b="1" dirty="0">
                <a:solidFill>
                  <a:srgbClr val="1B2E5D"/>
                </a:solidFill>
                <a:latin typeface="Arial" panose="020B0604020202020204" pitchFamily="34" charset="0"/>
                <a:cs typeface="Arial" panose="020B0604020202020204" pitchFamily="34" charset="0"/>
              </a:rPr>
              <a:t>link</a:t>
            </a:r>
          </a:p>
          <a:p>
            <a:pPr marL="342900" lvl="0" indent="-342900">
              <a:buClr>
                <a:srgbClr val="008FB2"/>
              </a:buClr>
              <a:buFont typeface="Wingdings" panose="05000000000000000000" pitchFamily="2" charset="2"/>
              <a:buChar char="q"/>
            </a:pPr>
            <a:r>
              <a:rPr lang="en-US" sz="2000" b="1" dirty="0">
                <a:solidFill>
                  <a:srgbClr val="1B2E5D"/>
                </a:solidFill>
                <a:latin typeface="Arial" panose="020B0604020202020204" pitchFamily="34" charset="0"/>
                <a:cs typeface="Arial" panose="020B0604020202020204" pitchFamily="34" charset="0"/>
              </a:rPr>
              <a:t>Under Life Events, click on the </a:t>
            </a:r>
            <a:r>
              <a:rPr lang="en-US" sz="2000" b="1" i="1" dirty="0">
                <a:solidFill>
                  <a:srgbClr val="1B2E5D"/>
                </a:solidFill>
                <a:latin typeface="Arial" panose="020B0604020202020204" pitchFamily="34" charset="0"/>
                <a:cs typeface="Arial" panose="020B0604020202020204" pitchFamily="34" charset="0"/>
              </a:rPr>
              <a:t>New </a:t>
            </a:r>
          </a:p>
          <a:p>
            <a:pPr marL="342900" lvl="0" indent="-342900">
              <a:buClr>
                <a:srgbClr val="008FB2"/>
              </a:buClr>
              <a:buFont typeface="Wingdings" panose="05000000000000000000" pitchFamily="2" charset="2"/>
              <a:buChar char="q"/>
            </a:pPr>
            <a:r>
              <a:rPr lang="en-US" sz="2000" b="1" i="1" dirty="0">
                <a:solidFill>
                  <a:srgbClr val="1B2E5D"/>
                </a:solidFill>
                <a:latin typeface="Arial" panose="020B0604020202020204" pitchFamily="34" charset="0"/>
                <a:cs typeface="Arial" panose="020B0604020202020204" pitchFamily="34" charset="0"/>
              </a:rPr>
              <a:t>Hire Enrollment</a:t>
            </a:r>
            <a:r>
              <a:rPr lang="en-US" sz="2000" b="1" dirty="0">
                <a:solidFill>
                  <a:srgbClr val="1B2E5D"/>
                </a:solidFill>
                <a:latin typeface="Arial" panose="020B0604020202020204" pitchFamily="34" charset="0"/>
                <a:cs typeface="Arial" panose="020B0604020202020204" pitchFamily="34" charset="0"/>
              </a:rPr>
              <a:t> link</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05200"/>
            <a:ext cx="221813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956533"/>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{8B850005-4C54-5142-B0CA-DFEABFBB40A1}tf10001060</Template>
  <TotalTime>3533</TotalTime>
  <Words>1755</Words>
  <Application>Microsoft Office PowerPoint</Application>
  <PresentationFormat>On-screen Show (4:3)</PresentationFormat>
  <Paragraphs>256</Paragraphs>
  <Slides>22</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Arial</vt:lpstr>
      <vt:lpstr>Arial  </vt:lpstr>
      <vt:lpstr>Arial Black</vt:lpstr>
      <vt:lpstr>Azo Sans</vt:lpstr>
      <vt:lpstr>Azo Sans Uber Regular</vt:lpstr>
      <vt:lpstr>Calibri</vt:lpstr>
      <vt:lpstr>Courier New</vt:lpstr>
      <vt:lpstr>Palatino Linotype</vt:lpstr>
      <vt:lpstr>Symbol</vt:lpstr>
      <vt:lpstr>Trebuchet MS</vt:lpstr>
      <vt:lpstr>Tw Cen MT</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Novo, Rosa</dc:creator>
  <cp:lastModifiedBy>Andrew Williams</cp:lastModifiedBy>
  <cp:revision>322</cp:revision>
  <cp:lastPrinted>2021-10-11T16:00:26Z</cp:lastPrinted>
  <dcterms:created xsi:type="dcterms:W3CDTF">2015-10-07T00:18:33Z</dcterms:created>
  <dcterms:modified xsi:type="dcterms:W3CDTF">2023-09-28T20:04:48Z</dcterms:modified>
</cp:coreProperties>
</file>